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77" r:id="rId1"/>
  </p:sldMasterIdLst>
  <p:notesMasterIdLst>
    <p:notesMasterId r:id="rId63"/>
  </p:notesMasterIdLst>
  <p:sldIdLst>
    <p:sldId id="256" r:id="rId2"/>
    <p:sldId id="257" r:id="rId3"/>
    <p:sldId id="258" r:id="rId4"/>
    <p:sldId id="316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9" r:id="rId25"/>
    <p:sldId id="280" r:id="rId26"/>
    <p:sldId id="278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</p:sldIdLst>
  <p:sldSz cx="12192000" cy="6858000"/>
  <p:notesSz cx="6858000" cy="9144000"/>
  <p:embeddedFontLst>
    <p:embeddedFont>
      <p:font typeface="Calibri" panose="020F0502020204030204" pitchFamily="34" charset="0"/>
      <p:regular r:id="rId64"/>
      <p:bold r:id="rId65"/>
      <p:italic r:id="rId66"/>
      <p:boldItalic r:id="rId67"/>
    </p:embeddedFont>
    <p:embeddedFont>
      <p:font typeface="Cambria Math" panose="02040503050406030204" pitchFamily="18" charset="0"/>
      <p:regular r:id="rId68"/>
    </p:embeddedFont>
    <p:embeddedFont>
      <p:font typeface="Century Gothic" panose="020B0502020202020204" pitchFamily="34" charset="0"/>
      <p:regular r:id="rId69"/>
      <p:bold r:id="rId70"/>
      <p:italic r:id="rId71"/>
      <p:boldItalic r:id="rId72"/>
    </p:embeddedFont>
    <p:embeddedFont>
      <p:font typeface="Roboto Light" panose="020B0604020202020204" charset="0"/>
      <p:regular r:id="rId73"/>
      <p:italic r:id="rId74"/>
    </p:embeddedFont>
  </p:embeddedFontLst>
  <p:custDataLst>
    <p:tags r:id="rId75"/>
  </p:custData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Title" id="{CAEF740A-9971-4E00-81C7-17375860491D}">
          <p14:sldIdLst>
            <p14:sldId id="256"/>
          </p14:sldIdLst>
        </p14:section>
        <p14:section name="Introduction" id="{26FF9441-DE05-448D-9E5D-4C472F9B1E60}">
          <p14:sldIdLst>
            <p14:sldId id="257"/>
            <p14:sldId id="258"/>
            <p14:sldId id="316"/>
            <p14:sldId id="259"/>
            <p14:sldId id="260"/>
          </p14:sldIdLst>
        </p14:section>
        <p14:section name="LTA Definition" id="{C5D67E92-69F6-4FBD-8D38-F67599B72C06}">
          <p14:sldIdLst>
            <p14:sldId id="261"/>
            <p14:sldId id="262"/>
            <p14:sldId id="263"/>
            <p14:sldId id="264"/>
            <p14:sldId id="265"/>
          </p14:sldIdLst>
        </p14:section>
        <p14:section name="WL" id="{55BAFE7C-E655-4DA6-9CD0-8E5F9F3A0768}">
          <p14:sldIdLst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</p14:sldIdLst>
        </p14:section>
        <p14:section name="LTA GK Relation" id="{5CA42557-D316-4897-9A54-EBF012CDE6BA}">
          <p14:sldIdLst>
            <p14:sldId id="274"/>
            <p14:sldId id="275"/>
            <p14:sldId id="276"/>
            <p14:sldId id="277"/>
            <p14:sldId id="279"/>
            <p14:sldId id="280"/>
            <p14:sldId id="278"/>
            <p14:sldId id="281"/>
          </p14:sldIdLst>
        </p14:section>
        <p14:section name="LTA GNN Relation" id="{B24791AC-C63A-4D03-ABFD-AEACB825F8CE}">
          <p14:sldIdLst>
            <p14:sldId id="282"/>
            <p14:sldId id="283"/>
            <p14:sldId id="284"/>
          </p14:sldIdLst>
        </p14:section>
        <p14:section name="Edge filtering" id="{9A0753C9-7805-4A56-84BA-32497A4CA4F2}">
          <p14:sldIdLst>
            <p14:sldId id="285"/>
            <p14:sldId id="286"/>
            <p14:sldId id="287"/>
            <p14:sldId id="288"/>
          </p14:sldIdLst>
        </p14:section>
        <p14:section name="2-WL-GNN" id="{ABA56FF0-DF52-4D5A-B61E-F5A76BB3C322}">
          <p14:sldIdLst>
            <p14:sldId id="289"/>
            <p14:sldId id="290"/>
            <p14:sldId id="291"/>
            <p14:sldId id="292"/>
            <p14:sldId id="293"/>
            <p14:sldId id="294"/>
          </p14:sldIdLst>
        </p14:section>
        <p14:section name="Evaluation" id="{BFBD456F-2FDD-4BC2-A35B-932DE12EBECD}">
          <p14:sldIdLst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</p14:sldIdLst>
        </p14:section>
        <p14:section name="Conclusion" id="{58EDE193-070D-47FB-9F3A-90C760D1E494}">
          <p14:sldIdLst>
            <p14:sldId id="306"/>
            <p14:sldId id="307"/>
            <p14:sldId id="308"/>
          </p14:sldIdLst>
        </p14:section>
        <p14:section name="Extra Slides" id="{CCF52257-70C2-4A24-B94F-32EC3053AC03}">
          <p14:sldIdLst>
            <p14:sldId id="309"/>
            <p14:sldId id="310"/>
            <p14:sldId id="311"/>
            <p14:sldId id="312"/>
            <p14:sldId id="313"/>
            <p14:sldId id="314"/>
            <p14:sldId id="31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1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5F7FB"/>
    <a:srgbClr val="247EC4"/>
    <a:srgbClr val="4BACC6"/>
    <a:srgbClr val="B0003E"/>
    <a:srgbClr val="1B1B1B"/>
    <a:srgbClr val="A6A798"/>
    <a:srgbClr val="8B9278"/>
    <a:srgbClr val="8B8878"/>
    <a:srgbClr val="CDC8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86" y="370"/>
      </p:cViewPr>
      <p:guideLst>
        <p:guide orient="horz" pos="2160"/>
        <p:guide pos="3840"/>
        <p:guide pos="31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4157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3.fntdata"/><Relationship Id="rId74" Type="http://schemas.openxmlformats.org/officeDocument/2006/relationships/font" Target="fonts/font11.fntdata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7.fntdata"/><Relationship Id="rId75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image1.png>
</file>

<file path=ppt/media/image10.svg>
</file>

<file path=ppt/media/image100.png>
</file>

<file path=ppt/media/image101.svg>
</file>

<file path=ppt/media/image102.png>
</file>

<file path=ppt/media/image103.svg>
</file>

<file path=ppt/media/image104.png>
</file>

<file path=ppt/media/image105.svg>
</file>

<file path=ppt/media/image106.png>
</file>

<file path=ppt/media/image107.svg>
</file>

<file path=ppt/media/image108.png>
</file>

<file path=ppt/media/image109.svg>
</file>

<file path=ppt/media/image11.png>
</file>

<file path=ppt/media/image110.png>
</file>

<file path=ppt/media/image111.svg>
</file>

<file path=ppt/media/image112.png>
</file>

<file path=ppt/media/image113.svg>
</file>

<file path=ppt/media/image114.png>
</file>

<file path=ppt/media/image115.svg>
</file>

<file path=ppt/media/image116.png>
</file>

<file path=ppt/media/image1160.png>
</file>

<file path=ppt/media/image117.png>
</file>

<file path=ppt/media/image117.svg>
</file>

<file path=ppt/media/image118.png>
</file>

<file path=ppt/media/image119.png>
</file>

<file path=ppt/media/image12.svg>
</file>

<file path=ppt/media/image120.svg>
</file>

<file path=ppt/media/image121.png>
</file>

<file path=ppt/media/image122.svg>
</file>

<file path=ppt/media/image123.png>
</file>

<file path=ppt/media/image124.svg>
</file>

<file path=ppt/media/image125.png>
</file>

<file path=ppt/media/image126.svg>
</file>

<file path=ppt/media/image127.png>
</file>

<file path=ppt/media/image128.svg>
</file>

<file path=ppt/media/image129.png>
</file>

<file path=ppt/media/image13.png>
</file>

<file path=ppt/media/image130.svg>
</file>

<file path=ppt/media/image131.png>
</file>

<file path=ppt/media/image132.svg>
</file>

<file path=ppt/media/image133.png>
</file>

<file path=ppt/media/image134.svg>
</file>

<file path=ppt/media/image135.png>
</file>

<file path=ppt/media/image136.svg>
</file>

<file path=ppt/media/image137.png>
</file>

<file path=ppt/media/image138.png>
</file>

<file path=ppt/media/image139.png>
</file>

<file path=ppt/media/image14.svg>
</file>

<file path=ppt/media/image140.svg>
</file>

<file path=ppt/media/image141.png>
</file>

<file path=ppt/media/image142.svg>
</file>

<file path=ppt/media/image143.png>
</file>

<file path=ppt/media/image144.png>
</file>

<file path=ppt/media/image145.svg>
</file>

<file path=ppt/media/image146.png>
</file>

<file path=ppt/media/image147.svg>
</file>

<file path=ppt/media/image148.png>
</file>

<file path=ppt/media/image149.svg>
</file>

<file path=ppt/media/image15.png>
</file>

<file path=ppt/media/image150.png>
</file>

<file path=ppt/media/image151.png>
</file>

<file path=ppt/media/image152.svg>
</file>

<file path=ppt/media/image153.png>
</file>

<file path=ppt/media/image154.svg>
</file>

<file path=ppt/media/image155.png>
</file>

<file path=ppt/media/image156.png>
</file>

<file path=ppt/media/image157.svg>
</file>

<file path=ppt/media/image158.png>
</file>

<file path=ppt/media/image159.png>
</file>

<file path=ppt/media/image16.svg>
</file>

<file path=ppt/media/image160.png>
</file>

<file path=ppt/media/image161.png>
</file>

<file path=ppt/media/image162.svg>
</file>

<file path=ppt/media/image163.png>
</file>

<file path=ppt/media/image164.png>
</file>

<file path=ppt/media/image164.svg>
</file>

<file path=ppt/media/image165.png>
</file>

<file path=ppt/media/image166.png>
</file>

<file path=ppt/media/image167.svg>
</file>

<file path=ppt/media/image168.png>
</file>

<file path=ppt/media/image169.svg>
</file>

<file path=ppt/media/image17.png>
</file>

<file path=ppt/media/image170.png>
</file>

<file path=ppt/media/image171.png>
</file>

<file path=ppt/media/image172.svg>
</file>

<file path=ppt/media/image173.png>
</file>

<file path=ppt/media/image174.png>
</file>

<file path=ppt/media/image175.svg>
</file>

<file path=ppt/media/image176.png>
</file>

<file path=ppt/media/image177.svg>
</file>

<file path=ppt/media/image178.png>
</file>

<file path=ppt/media/image179.svg>
</file>

<file path=ppt/media/image18.svg>
</file>

<file path=ppt/media/image180.png>
</file>

<file path=ppt/media/image181.svg>
</file>

<file path=ppt/media/image182.png>
</file>

<file path=ppt/media/image183.png>
</file>

<file path=ppt/media/image184.png>
</file>

<file path=ppt/media/image185.png>
</file>

<file path=ppt/media/image19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png>
</file>

<file path=ppt/media/image59.svg>
</file>

<file path=ppt/media/image6.svg>
</file>

<file path=ppt/media/image60.png>
</file>

<file path=ppt/media/image60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sv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pn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0EEAC5-C180-4BB0-8CEB-D0349F56CA62}" type="datetimeFigureOut">
              <a:rPr lang="de-DE" smtClean="0"/>
              <a:pPr/>
              <a:t>25.04.2020</a:t>
            </a:fld>
            <a:endParaRPr lang="de-D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327472-0CED-453E-B0FF-5567403CF4E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4638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327472-0CED-453E-B0FF-5567403CF4EE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8106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327472-0CED-453E-B0FF-5567403CF4EE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5243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"/>
          <p:cNvSpPr/>
          <p:nvPr userDrawn="1"/>
        </p:nvSpPr>
        <p:spPr>
          <a:xfrm>
            <a:off x="-43" y="6356350"/>
            <a:ext cx="12192000" cy="500066"/>
          </a:xfrm>
          <a:prstGeom prst="rect">
            <a:avLst/>
          </a:prstGeom>
          <a:solidFill>
            <a:schemeClr val="bg2"/>
          </a:solidFill>
          <a:ln>
            <a:solidFill>
              <a:srgbClr val="A6A7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-43" y="0"/>
            <a:ext cx="12192000" cy="2213706"/>
          </a:xfrm>
          <a:prstGeom prst="rect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noProof="0" err="1"/>
              <a:t>Titelmasterformat</a:t>
            </a:r>
            <a:r>
              <a:rPr lang="en-US" noProof="0"/>
              <a:t> </a:t>
            </a:r>
            <a:r>
              <a:rPr lang="en-US" noProof="0" err="1"/>
              <a:t>durch</a:t>
            </a:r>
            <a:r>
              <a:rPr lang="en-US" noProof="0"/>
              <a:t> </a:t>
            </a:r>
            <a:r>
              <a:rPr lang="en-US" noProof="0" err="1"/>
              <a:t>Klicken</a:t>
            </a:r>
            <a:r>
              <a:rPr lang="en-US" noProof="0"/>
              <a:t> </a:t>
            </a:r>
            <a:r>
              <a:rPr lang="en-US" noProof="0" err="1"/>
              <a:t>bearbeiten</a:t>
            </a:r>
            <a:endParaRPr lang="en-US" noProof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0" y="2213705"/>
            <a:ext cx="12192000" cy="4142645"/>
          </a:xfrm>
        </p:spPr>
        <p:txBody>
          <a:bodyPr anchor="ctr"/>
          <a:lstStyle>
            <a:lvl1pPr marL="0" indent="0" algn="ctr">
              <a:buNone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err="1"/>
              <a:t>Formatvorlage</a:t>
            </a:r>
            <a:r>
              <a:rPr lang="en-US" noProof="0"/>
              <a:t> des </a:t>
            </a:r>
            <a:r>
              <a:rPr lang="en-US" noProof="0" err="1"/>
              <a:t>Untertitelmasters</a:t>
            </a:r>
            <a:r>
              <a:rPr lang="en-US" noProof="0"/>
              <a:t> </a:t>
            </a:r>
            <a:r>
              <a:rPr lang="en-US" noProof="0" err="1"/>
              <a:t>durch</a:t>
            </a:r>
            <a:r>
              <a:rPr lang="en-US" noProof="0"/>
              <a:t> </a:t>
            </a:r>
            <a:r>
              <a:rPr lang="en-US" noProof="0" err="1"/>
              <a:t>Klicken</a:t>
            </a:r>
            <a:r>
              <a:rPr lang="en-US" noProof="0"/>
              <a:t> </a:t>
            </a:r>
            <a:r>
              <a:rPr lang="en-US" noProof="0" err="1"/>
              <a:t>bearbeiten</a:t>
            </a:r>
            <a:endParaRPr lang="en-US" noProof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43" y="6423820"/>
            <a:ext cx="2743200" cy="365125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3035FD1B-60B0-4E89-8163-52AD1BDF77EB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557" y="6423819"/>
            <a:ext cx="4114800" cy="365125"/>
          </a:xfrm>
        </p:spPr>
        <p:txBody>
          <a:bodyPr/>
          <a:lstStyle>
            <a:lvl1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  <p:pic>
        <p:nvPicPr>
          <p:cNvPr id="16" name="Grafik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310" y="5520831"/>
            <a:ext cx="2618346" cy="69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904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Titelplatzhalter 15"/>
          <p:cNvSpPr>
            <a:spLocks noGrp="1"/>
          </p:cNvSpPr>
          <p:nvPr>
            <p:ph type="title" hasCustomPrompt="1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B4AF7FFB-5D3C-4F5E-8DAE-16E1DC864B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1BD189AA-7E7F-420D-8050-0AE7F9FB7B25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9B7752C9-789B-4C34-995D-6DDACF586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448573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1851" y="1709739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0" err="1"/>
              <a:t>Titelmasterformat</a:t>
            </a:r>
            <a:r>
              <a:rPr lang="en-US" noProof="0"/>
              <a:t> </a:t>
            </a:r>
            <a:r>
              <a:rPr lang="en-US" noProof="0" err="1"/>
              <a:t>durch</a:t>
            </a:r>
            <a:r>
              <a:rPr lang="en-US" noProof="0"/>
              <a:t> </a:t>
            </a:r>
            <a:r>
              <a:rPr lang="en-US" noProof="0" err="1"/>
              <a:t>Klicken</a:t>
            </a:r>
            <a:r>
              <a:rPr lang="en-US" noProof="0"/>
              <a:t> </a:t>
            </a:r>
            <a:r>
              <a:rPr lang="en-US" noProof="0" err="1"/>
              <a:t>bearbeiten</a:t>
            </a:r>
            <a:endParaRPr lang="en-US" noProof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err="1"/>
              <a:t>Textmasterformat</a:t>
            </a:r>
            <a:r>
              <a:rPr lang="de-DE"/>
              <a:t> bearbeiten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C85B7032-57CA-47FE-AF7F-47514972D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5CE81417-A769-458F-990F-82036850DBC9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FFD116C5-2B8C-4857-A3FB-A3801C0CB9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1812186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838200" y="1124744"/>
            <a:ext cx="5156200" cy="5052219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97600" y="1124744"/>
            <a:ext cx="5156200" cy="5052219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Titelplatzhalter 15"/>
          <p:cNvSpPr>
            <a:spLocks noGrp="1"/>
          </p:cNvSpPr>
          <p:nvPr>
            <p:ph type="title" hasCustomPrompt="1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05879562-9862-45B5-8796-64EC9B18A76F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5EDF19A3-DDC3-4493-90D6-F36657A2C358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EAC365B2-A04C-4DF7-A9F3-AD5FFD9EDE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4273782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40318" y="1124744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840318" y="1948656"/>
            <a:ext cx="5158316" cy="4241007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124744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1948656"/>
            <a:ext cx="5183717" cy="4241007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0" name="Titelplatzhalter 15"/>
          <p:cNvSpPr>
            <a:spLocks noGrp="1"/>
          </p:cNvSpPr>
          <p:nvPr>
            <p:ph type="title" hasCustomPrompt="1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6BE9380-A670-4EBE-A84C-A8AFCD7892B6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DA232473-13E2-414C-A4A0-0829A146F174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935C1809-205B-4714-A811-6987027297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1593211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/>
              <a:t>Titelmasterformat </a:t>
            </a:r>
            <a:r>
              <a:rPr lang="en-US" noProof="0" err="1"/>
              <a:t>durch</a:t>
            </a:r>
            <a:r>
              <a:rPr lang="de-DE"/>
              <a:t> Klicken bearbeiten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Datumsplatzhalter 3">
            <a:extLst>
              <a:ext uri="{FF2B5EF4-FFF2-40B4-BE49-F238E27FC236}">
                <a16:creationId xmlns:a16="http://schemas.microsoft.com/office/drawing/2014/main" id="{B3888069-5E9D-47AC-9A3F-C55FCE398F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034F6294-4939-4648-9C93-42BC65ECEDAE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41EDE9AB-5808-4B81-B62F-C2B2318DAF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232553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84C8E804-B88C-4AA7-B808-98E1F65A54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2E95C8DE-F783-4152-B4E1-25F210D95F48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AA4CFDFC-43CD-4048-908B-B00555860B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1950877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40318" y="1196752"/>
            <a:ext cx="3932767" cy="172819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183717" y="1196752"/>
            <a:ext cx="6172200" cy="46642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840318" y="2924944"/>
            <a:ext cx="3932767" cy="29440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Textmasterformat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17752E65-55FF-42BC-B087-19AFC8A54ED7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A8E4D839-D143-475A-9D08-24294851DA9C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78EF9CB-9F85-4DF3-90A8-035C5CA75A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4086736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124744"/>
            <a:ext cx="10515600" cy="50522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Formatvorlagen des Textmasters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DD7967FE-A54D-4A95-B98E-70899638A73F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F4DAF760-8A09-427D-9634-9AF01F07ABD5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pic>
        <p:nvPicPr>
          <p:cNvPr id="8" name="Bild 8" descr="is-logo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448" y="116632"/>
            <a:ext cx="1467026" cy="930158"/>
          </a:xfrm>
          <a:prstGeom prst="rect">
            <a:avLst/>
          </a:prstGeom>
        </p:spPr>
      </p:pic>
      <p:cxnSp>
        <p:nvCxnSpPr>
          <p:cNvPr id="9" name="Gerade Verbindung 7"/>
          <p:cNvCxnSpPr/>
          <p:nvPr/>
        </p:nvCxnSpPr>
        <p:spPr>
          <a:xfrm>
            <a:off x="651932" y="854547"/>
            <a:ext cx="9786107" cy="0"/>
          </a:xfrm>
          <a:prstGeom prst="line">
            <a:avLst/>
          </a:prstGeom>
          <a:ln>
            <a:solidFill>
              <a:srgbClr val="4BACC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12"/>
          <p:cNvCxnSpPr/>
          <p:nvPr/>
        </p:nvCxnSpPr>
        <p:spPr>
          <a:xfrm>
            <a:off x="10677525" y="854547"/>
            <a:ext cx="949041" cy="0"/>
          </a:xfrm>
          <a:prstGeom prst="line">
            <a:avLst/>
          </a:prstGeom>
          <a:ln>
            <a:solidFill>
              <a:srgbClr val="4BACC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elplatzhalter 15"/>
          <p:cNvSpPr>
            <a:spLocks noGrp="1"/>
          </p:cNvSpPr>
          <p:nvPr>
            <p:ph type="title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79584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0.svg"/><Relationship Id="rId7" Type="http://schemas.openxmlformats.org/officeDocument/2006/relationships/image" Target="../media/image37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11" Type="http://schemas.openxmlformats.org/officeDocument/2006/relationships/image" Target="../media/image47.svg"/><Relationship Id="rId5" Type="http://schemas.openxmlformats.org/officeDocument/2006/relationships/image" Target="../media/image34.svg"/><Relationship Id="rId10" Type="http://schemas.openxmlformats.org/officeDocument/2006/relationships/image" Target="../media/image46.png"/><Relationship Id="rId4" Type="http://schemas.openxmlformats.org/officeDocument/2006/relationships/image" Target="../media/image33.png"/><Relationship Id="rId9" Type="http://schemas.openxmlformats.org/officeDocument/2006/relationships/image" Target="../media/image4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7" Type="http://schemas.openxmlformats.org/officeDocument/2006/relationships/image" Target="../media/image53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2.png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7.svg"/><Relationship Id="rId4" Type="http://schemas.openxmlformats.org/officeDocument/2006/relationships/image" Target="../media/image5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9.png"/><Relationship Id="rId5" Type="http://schemas.openxmlformats.org/officeDocument/2006/relationships/image" Target="../media/image63.svg"/><Relationship Id="rId4" Type="http://schemas.openxmlformats.org/officeDocument/2006/relationships/image" Target="../media/image6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svg"/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12" Type="http://schemas.openxmlformats.org/officeDocument/2006/relationships/image" Target="../media/image71.svg"/><Relationship Id="rId2" Type="http://schemas.openxmlformats.org/officeDocument/2006/relationships/image" Target="../media/image60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7.svg"/><Relationship Id="rId11" Type="http://schemas.openxmlformats.org/officeDocument/2006/relationships/image" Target="../media/image70.png"/><Relationship Id="rId5" Type="http://schemas.openxmlformats.org/officeDocument/2006/relationships/image" Target="../media/image66.png"/><Relationship Id="rId10" Type="http://schemas.openxmlformats.org/officeDocument/2006/relationships/image" Target="../media/image57.svg"/><Relationship Id="rId4" Type="http://schemas.openxmlformats.org/officeDocument/2006/relationships/image" Target="../media/image65.svg"/><Relationship Id="rId9" Type="http://schemas.openxmlformats.org/officeDocument/2006/relationships/image" Target="../media/image5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3.svg"/><Relationship Id="rId4" Type="http://schemas.openxmlformats.org/officeDocument/2006/relationships/image" Target="../media/image7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sv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sv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7.svg"/><Relationship Id="rId4" Type="http://schemas.openxmlformats.org/officeDocument/2006/relationships/image" Target="../media/image7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svg"/><Relationship Id="rId7" Type="http://schemas.openxmlformats.org/officeDocument/2006/relationships/image" Target="../media/image83.sv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2.png"/><Relationship Id="rId5" Type="http://schemas.openxmlformats.org/officeDocument/2006/relationships/image" Target="../media/image81.svg"/><Relationship Id="rId4" Type="http://schemas.openxmlformats.org/officeDocument/2006/relationships/image" Target="../media/image8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png"/><Relationship Id="rId3" Type="http://schemas.openxmlformats.org/officeDocument/2006/relationships/image" Target="../media/image77.svg"/><Relationship Id="rId7" Type="http://schemas.openxmlformats.org/officeDocument/2006/relationships/image" Target="../media/image87.sv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6.png"/><Relationship Id="rId11" Type="http://schemas.openxmlformats.org/officeDocument/2006/relationships/image" Target="../media/image91.svg"/><Relationship Id="rId5" Type="http://schemas.openxmlformats.org/officeDocument/2006/relationships/image" Target="../media/image85.svg"/><Relationship Id="rId10" Type="http://schemas.openxmlformats.org/officeDocument/2006/relationships/image" Target="../media/image90.png"/><Relationship Id="rId4" Type="http://schemas.openxmlformats.org/officeDocument/2006/relationships/image" Target="../media/image84.png"/><Relationship Id="rId9" Type="http://schemas.openxmlformats.org/officeDocument/2006/relationships/image" Target="../media/image89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85.svg"/><Relationship Id="rId7" Type="http://schemas.openxmlformats.org/officeDocument/2006/relationships/image" Target="../media/image89.sv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8.png"/><Relationship Id="rId11" Type="http://schemas.openxmlformats.org/officeDocument/2006/relationships/image" Target="../media/image93.svg"/><Relationship Id="rId5" Type="http://schemas.openxmlformats.org/officeDocument/2006/relationships/image" Target="../media/image87.svg"/><Relationship Id="rId10" Type="http://schemas.openxmlformats.org/officeDocument/2006/relationships/image" Target="../media/image92.png"/><Relationship Id="rId4" Type="http://schemas.openxmlformats.org/officeDocument/2006/relationships/image" Target="../media/image86.png"/><Relationship Id="rId9" Type="http://schemas.openxmlformats.org/officeDocument/2006/relationships/image" Target="../media/image91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svg"/><Relationship Id="rId7" Type="http://schemas.openxmlformats.org/officeDocument/2006/relationships/image" Target="../media/image99.sv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8.png"/><Relationship Id="rId5" Type="http://schemas.openxmlformats.org/officeDocument/2006/relationships/image" Target="../media/image97.svg"/><Relationship Id="rId4" Type="http://schemas.openxmlformats.org/officeDocument/2006/relationships/image" Target="../media/image9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7" Type="http://schemas.openxmlformats.org/officeDocument/2006/relationships/image" Target="../media/image103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2.png"/><Relationship Id="rId5" Type="http://schemas.openxmlformats.org/officeDocument/2006/relationships/image" Target="../media/image101.svg"/><Relationship Id="rId4" Type="http://schemas.openxmlformats.org/officeDocument/2006/relationships/image" Target="../media/image10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svg"/><Relationship Id="rId7" Type="http://schemas.openxmlformats.org/officeDocument/2006/relationships/image" Target="../media/image109.sv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8.png"/><Relationship Id="rId5" Type="http://schemas.openxmlformats.org/officeDocument/2006/relationships/image" Target="../media/image107.svg"/><Relationship Id="rId4" Type="http://schemas.openxmlformats.org/officeDocument/2006/relationships/image" Target="../media/image10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sv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3.svg"/><Relationship Id="rId4" Type="http://schemas.openxmlformats.org/officeDocument/2006/relationships/image" Target="../media/image11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svg"/><Relationship Id="rId7" Type="http://schemas.openxmlformats.org/officeDocument/2006/relationships/image" Target="../media/image117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60.png"/><Relationship Id="rId5" Type="http://schemas.openxmlformats.org/officeDocument/2006/relationships/image" Target="../media/image117.svg"/><Relationship Id="rId4" Type="http://schemas.openxmlformats.org/officeDocument/2006/relationships/image" Target="../media/image11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0.svg"/><Relationship Id="rId5" Type="http://schemas.openxmlformats.org/officeDocument/2006/relationships/image" Target="../media/image119.png"/><Relationship Id="rId4" Type="http://schemas.openxmlformats.org/officeDocument/2006/relationships/image" Target="../media/image117.sv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5.png"/><Relationship Id="rId3" Type="http://schemas.openxmlformats.org/officeDocument/2006/relationships/image" Target="../media/image67.svg"/><Relationship Id="rId7" Type="http://schemas.openxmlformats.org/officeDocument/2006/relationships/image" Target="../media/image124.sv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3.png"/><Relationship Id="rId11" Type="http://schemas.openxmlformats.org/officeDocument/2006/relationships/image" Target="../media/image128.svg"/><Relationship Id="rId5" Type="http://schemas.openxmlformats.org/officeDocument/2006/relationships/image" Target="../media/image122.svg"/><Relationship Id="rId10" Type="http://schemas.openxmlformats.org/officeDocument/2006/relationships/image" Target="../media/image127.png"/><Relationship Id="rId4" Type="http://schemas.openxmlformats.org/officeDocument/2006/relationships/image" Target="../media/image121.png"/><Relationship Id="rId9" Type="http://schemas.openxmlformats.org/officeDocument/2006/relationships/image" Target="../media/image126.sv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png"/><Relationship Id="rId3" Type="http://schemas.openxmlformats.org/officeDocument/2006/relationships/image" Target="../media/image130.svg"/><Relationship Id="rId7" Type="http://schemas.openxmlformats.org/officeDocument/2006/relationships/image" Target="../media/image134.svg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3.png"/><Relationship Id="rId11" Type="http://schemas.openxmlformats.org/officeDocument/2006/relationships/image" Target="../media/image138.png"/><Relationship Id="rId5" Type="http://schemas.openxmlformats.org/officeDocument/2006/relationships/image" Target="../media/image132.svg"/><Relationship Id="rId10" Type="http://schemas.openxmlformats.org/officeDocument/2006/relationships/image" Target="../media/image137.png"/><Relationship Id="rId4" Type="http://schemas.openxmlformats.org/officeDocument/2006/relationships/image" Target="../media/image131.png"/><Relationship Id="rId9" Type="http://schemas.openxmlformats.org/officeDocument/2006/relationships/image" Target="../media/image136.sv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sv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3.png"/><Relationship Id="rId5" Type="http://schemas.openxmlformats.org/officeDocument/2006/relationships/image" Target="../media/image142.svg"/><Relationship Id="rId4" Type="http://schemas.openxmlformats.org/officeDocument/2006/relationships/image" Target="../media/image14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svg"/><Relationship Id="rId7" Type="http://schemas.openxmlformats.org/officeDocument/2006/relationships/image" Target="../media/image142.svg"/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1.png"/><Relationship Id="rId5" Type="http://schemas.openxmlformats.org/officeDocument/2006/relationships/image" Target="../media/image120.svg"/><Relationship Id="rId4" Type="http://schemas.openxmlformats.org/officeDocument/2006/relationships/image" Target="../media/image1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Relationship Id="rId9" Type="http://schemas.openxmlformats.org/officeDocument/2006/relationships/image" Target="../media/image10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145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4.png"/><Relationship Id="rId5" Type="http://schemas.openxmlformats.org/officeDocument/2006/relationships/image" Target="../media/image142.svg"/><Relationship Id="rId4" Type="http://schemas.openxmlformats.org/officeDocument/2006/relationships/image" Target="../media/image14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sv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9.svg"/><Relationship Id="rId4" Type="http://schemas.openxmlformats.org/officeDocument/2006/relationships/image" Target="../media/image14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svg"/><Relationship Id="rId7" Type="http://schemas.openxmlformats.org/officeDocument/2006/relationships/image" Target="../media/image63.svg"/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2.png"/><Relationship Id="rId5" Type="http://schemas.openxmlformats.org/officeDocument/2006/relationships/image" Target="../media/image61.svg"/><Relationship Id="rId4" Type="http://schemas.openxmlformats.org/officeDocument/2006/relationships/image" Target="../media/image6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4.png"/><Relationship Id="rId4" Type="http://schemas.openxmlformats.org/officeDocument/2006/relationships/image" Target="../media/image152.sv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svg"/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png"/><Relationship Id="rId2" Type="http://schemas.openxmlformats.org/officeDocument/2006/relationships/image" Target="../media/image15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7.sv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5.png"/><Relationship Id="rId4" Type="http://schemas.openxmlformats.org/officeDocument/2006/relationships/image" Target="../media/image15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svg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8.png"/><Relationship Id="rId3" Type="http://schemas.openxmlformats.org/officeDocument/2006/relationships/image" Target="../media/image162.svg"/><Relationship Id="rId7" Type="http://schemas.openxmlformats.org/officeDocument/2006/relationships/image" Target="../media/image167.sv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6.png"/><Relationship Id="rId11" Type="http://schemas.openxmlformats.org/officeDocument/2006/relationships/image" Target="../media/image160.png"/><Relationship Id="rId5" Type="http://schemas.openxmlformats.org/officeDocument/2006/relationships/image" Target="../media/image164.svg"/><Relationship Id="rId10" Type="http://schemas.openxmlformats.org/officeDocument/2006/relationships/image" Target="../media/image170.png"/><Relationship Id="rId4" Type="http://schemas.openxmlformats.org/officeDocument/2006/relationships/image" Target="../media/image163.png"/><Relationship Id="rId9" Type="http://schemas.openxmlformats.org/officeDocument/2006/relationships/image" Target="../media/image169.svg"/></Relationships>
</file>

<file path=ppt/slides/_rels/slide5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63.png"/><Relationship Id="rId18" Type="http://schemas.openxmlformats.org/officeDocument/2006/relationships/image" Target="../media/image169.svg"/><Relationship Id="rId12" Type="http://schemas.openxmlformats.org/officeDocument/2006/relationships/image" Target="../media/image162.svg"/><Relationship Id="rId17" Type="http://schemas.openxmlformats.org/officeDocument/2006/relationships/image" Target="../media/image168.png"/><Relationship Id="rId16" Type="http://schemas.openxmlformats.org/officeDocument/2006/relationships/image" Target="../media/image167.svg"/><Relationship Id="rId1" Type="http://schemas.openxmlformats.org/officeDocument/2006/relationships/slideLayout" Target="../slideLayouts/slideLayout6.xml"/><Relationship Id="rId11" Type="http://schemas.openxmlformats.org/officeDocument/2006/relationships/image" Target="../media/image161.png"/><Relationship Id="rId15" Type="http://schemas.openxmlformats.org/officeDocument/2006/relationships/image" Target="../media/image166.png"/><Relationship Id="rId10" Type="http://schemas.openxmlformats.org/officeDocument/2006/relationships/image" Target="../media/image184.png"/><Relationship Id="rId14" Type="http://schemas.openxmlformats.org/officeDocument/2006/relationships/image" Target="../media/image164.sv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6.png"/><Relationship Id="rId13" Type="http://schemas.openxmlformats.org/officeDocument/2006/relationships/image" Target="../media/image149.svg"/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12" Type="http://schemas.openxmlformats.org/officeDocument/2006/relationships/image" Target="../media/image148.png"/><Relationship Id="rId17" Type="http://schemas.openxmlformats.org/officeDocument/2006/relationships/image" Target="../media/image142.svg"/><Relationship Id="rId2" Type="http://schemas.openxmlformats.org/officeDocument/2006/relationships/image" Target="../media/image23.png"/><Relationship Id="rId16" Type="http://schemas.openxmlformats.org/officeDocument/2006/relationships/image" Target="../media/image14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11" Type="http://schemas.openxmlformats.org/officeDocument/2006/relationships/image" Target="../media/image172.svg"/><Relationship Id="rId5" Type="http://schemas.openxmlformats.org/officeDocument/2006/relationships/image" Target="../media/image26.svg"/><Relationship Id="rId15" Type="http://schemas.openxmlformats.org/officeDocument/2006/relationships/image" Target="../media/image162.svg"/><Relationship Id="rId10" Type="http://schemas.openxmlformats.org/officeDocument/2006/relationships/image" Target="../media/image171.png"/><Relationship Id="rId4" Type="http://schemas.openxmlformats.org/officeDocument/2006/relationships/image" Target="../media/image25.png"/><Relationship Id="rId9" Type="http://schemas.openxmlformats.org/officeDocument/2006/relationships/image" Target="../media/image117.svg"/><Relationship Id="rId14" Type="http://schemas.openxmlformats.org/officeDocument/2006/relationships/image" Target="../media/image161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6.png"/><Relationship Id="rId13" Type="http://schemas.openxmlformats.org/officeDocument/2006/relationships/image" Target="../media/image172.svg"/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12" Type="http://schemas.openxmlformats.org/officeDocument/2006/relationships/image" Target="../media/image171.png"/><Relationship Id="rId17" Type="http://schemas.openxmlformats.org/officeDocument/2006/relationships/image" Target="../media/image162.svg"/><Relationship Id="rId2" Type="http://schemas.openxmlformats.org/officeDocument/2006/relationships/image" Target="../media/image23.png"/><Relationship Id="rId16" Type="http://schemas.openxmlformats.org/officeDocument/2006/relationships/image" Target="../media/image16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11" Type="http://schemas.openxmlformats.org/officeDocument/2006/relationships/image" Target="../media/image142.svg"/><Relationship Id="rId5" Type="http://schemas.openxmlformats.org/officeDocument/2006/relationships/image" Target="../media/image26.svg"/><Relationship Id="rId15" Type="http://schemas.openxmlformats.org/officeDocument/2006/relationships/image" Target="../media/image149.svg"/><Relationship Id="rId10" Type="http://schemas.openxmlformats.org/officeDocument/2006/relationships/image" Target="../media/image141.png"/><Relationship Id="rId4" Type="http://schemas.openxmlformats.org/officeDocument/2006/relationships/image" Target="../media/image25.png"/><Relationship Id="rId9" Type="http://schemas.openxmlformats.org/officeDocument/2006/relationships/image" Target="../media/image117.svg"/><Relationship Id="rId14" Type="http://schemas.openxmlformats.org/officeDocument/2006/relationships/image" Target="../media/image148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7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4.svg"/><Relationship Id="rId5" Type="http://schemas.openxmlformats.org/officeDocument/2006/relationships/image" Target="../media/image153.png"/><Relationship Id="rId4" Type="http://schemas.openxmlformats.org/officeDocument/2006/relationships/image" Target="../media/image149.sv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svg"/><Relationship Id="rId2" Type="http://schemas.openxmlformats.org/officeDocument/2006/relationships/image" Target="../media/image17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7.svg"/><Relationship Id="rId4" Type="http://schemas.openxmlformats.org/officeDocument/2006/relationships/image" Target="../media/image17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svg"/><Relationship Id="rId2" Type="http://schemas.openxmlformats.org/officeDocument/2006/relationships/image" Target="../media/image17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1.svg"/><Relationship Id="rId4" Type="http://schemas.openxmlformats.org/officeDocument/2006/relationships/image" Target="../media/image180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Relationship Id="rId9" Type="http://schemas.openxmlformats.org/officeDocument/2006/relationships/image" Target="../media/image30.sv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7" Type="http://schemas.openxmlformats.org/officeDocument/2006/relationships/image" Target="../media/image36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svg"/><Relationship Id="rId13" Type="http://schemas.openxmlformats.org/officeDocument/2006/relationships/image" Target="../media/image42.png"/><Relationship Id="rId3" Type="http://schemas.openxmlformats.org/officeDocument/2006/relationships/image" Target="../media/image29.png"/><Relationship Id="rId7" Type="http://schemas.openxmlformats.org/officeDocument/2006/relationships/image" Target="../media/image7.png"/><Relationship Id="rId12" Type="http://schemas.openxmlformats.org/officeDocument/2006/relationships/image" Target="../media/image41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svg"/><Relationship Id="rId11" Type="http://schemas.openxmlformats.org/officeDocument/2006/relationships/image" Target="../media/image40.png"/><Relationship Id="rId5" Type="http://schemas.openxmlformats.org/officeDocument/2006/relationships/image" Target="../media/image33.png"/><Relationship Id="rId10" Type="http://schemas.openxmlformats.org/officeDocument/2006/relationships/image" Target="../media/image39.svg"/><Relationship Id="rId4" Type="http://schemas.openxmlformats.org/officeDocument/2006/relationships/image" Target="../media/image30.svg"/><Relationship Id="rId9" Type="http://schemas.openxmlformats.org/officeDocument/2006/relationships/image" Target="../media/image38.png"/><Relationship Id="rId14" Type="http://schemas.openxmlformats.org/officeDocument/2006/relationships/image" Target="../media/image4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43" y="0"/>
            <a:ext cx="12192000" cy="3212976"/>
          </a:xfrm>
        </p:spPr>
        <p:txBody>
          <a:bodyPr>
            <a:normAutofit/>
          </a:bodyPr>
          <a:lstStyle/>
          <a:p>
            <a:pPr>
              <a:lnSpc>
                <a:spcPts val="6000"/>
              </a:lnSpc>
            </a:pPr>
            <a:r>
              <a:rPr lang="en-US" dirty="0">
                <a:latin typeface="Roboto Light"/>
                <a:ea typeface="Roboto Light"/>
              </a:rPr>
              <a:t>Learning to Aggregate</a:t>
            </a:r>
            <a:br>
              <a:rPr lang="en-US" dirty="0">
                <a:latin typeface="Roboto Light"/>
                <a:ea typeface="Roboto Light"/>
              </a:rPr>
            </a:br>
            <a:r>
              <a:rPr lang="en-US" dirty="0">
                <a:latin typeface="Roboto Light"/>
                <a:ea typeface="Roboto Light"/>
              </a:rPr>
              <a:t>on Structured Data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0" y="3212976"/>
            <a:ext cx="12192000" cy="2232248"/>
          </a:xfrm>
        </p:spPr>
        <p:txBody>
          <a:bodyPr/>
          <a:lstStyle/>
          <a:p>
            <a:r>
              <a:rPr lang="en-US" b="1" dirty="0">
                <a:latin typeface="Roboto Light"/>
                <a:ea typeface="Roboto Light"/>
              </a:rPr>
              <a:t>Master Thesis Final Presentation</a:t>
            </a:r>
          </a:p>
          <a:p>
            <a:r>
              <a:rPr lang="en-US" b="1" dirty="0">
                <a:latin typeface="Roboto Light"/>
                <a:ea typeface="Roboto Light"/>
              </a:rPr>
              <a:t>Clemens Damke</a:t>
            </a:r>
            <a:endParaRPr lang="en-US" dirty="0">
              <a:latin typeface="Roboto Light"/>
              <a:ea typeface="Roboto Light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A131EE-0B68-46C3-B42D-8E229F20E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B7B21-9DF3-4CBA-BC78-49AEECA43DF1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770700-E83B-4DC3-B1A2-F11A4526F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640708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LTA: </a:t>
            </a:r>
            <a:r>
              <a:rPr lang="en-US" sz="2800" dirty="0"/>
              <a:t>Formulations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7FC291-FBAC-4F28-B0CE-3289A37DBBF4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CC0044D9-3783-4C20-AF27-FE96639B1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54782" y="1204582"/>
            <a:ext cx="9482434" cy="294724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1CCEAB2D-219C-445B-9C6F-C9D85E3BB5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354782" y="1204581"/>
            <a:ext cx="9482434" cy="294724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1E0CADD2-043F-4CD7-8FF7-ACF496918D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354782" y="1204581"/>
            <a:ext cx="9482434" cy="2947243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FC2C6846-2A4C-4934-9212-03A00CBC4A51}"/>
              </a:ext>
            </a:extLst>
          </p:cNvPr>
          <p:cNvGrpSpPr/>
          <p:nvPr/>
        </p:nvGrpSpPr>
        <p:grpSpPr>
          <a:xfrm>
            <a:off x="3304963" y="5049479"/>
            <a:ext cx="5582072" cy="1052740"/>
            <a:chOff x="3518128" y="4822986"/>
            <a:chExt cx="5582072" cy="1052740"/>
          </a:xfrm>
        </p:grpSpPr>
        <p:sp>
          <p:nvSpPr>
            <p:cNvPr id="25" name="Inhaltsplatzhalter 7">
              <a:extLst>
                <a:ext uri="{FF2B5EF4-FFF2-40B4-BE49-F238E27FC236}">
                  <a16:creationId xmlns:a16="http://schemas.microsoft.com/office/drawing/2014/main" id="{9A67294D-6C43-4BA7-ADA6-EC6EF79AE9E7}"/>
                </a:ext>
              </a:extLst>
            </p:cNvPr>
            <p:cNvSpPr txBox="1">
              <a:spLocks/>
            </p:cNvSpPr>
            <p:nvPr/>
          </p:nvSpPr>
          <p:spPr>
            <a:xfrm>
              <a:off x="3518128" y="5212944"/>
              <a:ext cx="5582072" cy="662782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LTA Formulation</a:t>
              </a:r>
              <a:endParaRPr lang="en-US" sz="2000" b="1" dirty="0"/>
            </a:p>
          </p:txBody>
        </p:sp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59692759-39CA-465C-9E09-249588BC3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139048" y="4822986"/>
              <a:ext cx="4340233" cy="335297"/>
            </a:xfrm>
            <a:prstGeom prst="rect">
              <a:avLst/>
            </a:prstGeom>
          </p:spPr>
        </p:pic>
      </p:grpSp>
      <p:pic>
        <p:nvPicPr>
          <p:cNvPr id="19" name="Grafik 18">
            <a:extLst>
              <a:ext uri="{FF2B5EF4-FFF2-40B4-BE49-F238E27FC236}">
                <a16:creationId xmlns:a16="http://schemas.microsoft.com/office/drawing/2014/main" id="{4FD05C30-7D79-4CC5-848F-5727FCE4B8C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1354782" y="1204581"/>
            <a:ext cx="9482434" cy="2947243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86AD7EAA-DFF8-4F0A-A4A9-C5740A7BA42C}"/>
              </a:ext>
            </a:extLst>
          </p:cNvPr>
          <p:cNvGrpSpPr/>
          <p:nvPr/>
        </p:nvGrpSpPr>
        <p:grpSpPr>
          <a:xfrm>
            <a:off x="2573005" y="2390879"/>
            <a:ext cx="2989903" cy="2016831"/>
            <a:chOff x="2573005" y="2390879"/>
            <a:chExt cx="2989903" cy="2016831"/>
          </a:xfrm>
        </p:grpSpPr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0CED3991-98D6-48EE-A53F-BE252E170F4B}"/>
                </a:ext>
              </a:extLst>
            </p:cNvPr>
            <p:cNvSpPr/>
            <p:nvPr/>
          </p:nvSpPr>
          <p:spPr>
            <a:xfrm>
              <a:off x="3821781" y="2390879"/>
              <a:ext cx="467189" cy="490698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74541D0-24B8-4DC5-B87F-008FCC237546}"/>
                </a:ext>
              </a:extLst>
            </p:cNvPr>
            <p:cNvCxnSpPr>
              <a:cxnSpLocks/>
              <a:stCxn id="22" idx="4"/>
              <a:endCxn id="26" idx="0"/>
            </p:cNvCxnSpPr>
            <p:nvPr/>
          </p:nvCxnSpPr>
          <p:spPr>
            <a:xfrm>
              <a:off x="4055376" y="2881577"/>
              <a:ext cx="12581" cy="989986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Inhaltsplatzhalter 7">
              <a:extLst>
                <a:ext uri="{FF2B5EF4-FFF2-40B4-BE49-F238E27FC236}">
                  <a16:creationId xmlns:a16="http://schemas.microsoft.com/office/drawing/2014/main" id="{4934A06B-9F98-4BAA-B561-797D101F11D3}"/>
                </a:ext>
              </a:extLst>
            </p:cNvPr>
            <p:cNvSpPr txBox="1">
              <a:spLocks/>
            </p:cNvSpPr>
            <p:nvPr/>
          </p:nvSpPr>
          <p:spPr>
            <a:xfrm>
              <a:off x="2573005" y="3871563"/>
              <a:ext cx="2989903" cy="536147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2060"/>
                  </a:solidFill>
                </a:rPr>
                <a:t>Trivial decomposition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297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LTA: </a:t>
            </a:r>
            <a:r>
              <a:rPr lang="en-US" sz="2800" dirty="0"/>
              <a:t>LTA vs non-LTA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7FC291-FBAC-4F28-B0CE-3289A37DBBF4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DC61F32-E8DC-475E-A350-D9FFD59DE3E2}"/>
              </a:ext>
            </a:extLst>
          </p:cNvPr>
          <p:cNvCxnSpPr>
            <a:cxnSpLocks/>
          </p:cNvCxnSpPr>
          <p:nvPr/>
        </p:nvCxnSpPr>
        <p:spPr>
          <a:xfrm>
            <a:off x="2682599" y="1314714"/>
            <a:ext cx="0" cy="452166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Inhaltsplatzhalter 7">
            <a:extLst>
              <a:ext uri="{FF2B5EF4-FFF2-40B4-BE49-F238E27FC236}">
                <a16:creationId xmlns:a16="http://schemas.microsoft.com/office/drawing/2014/main" id="{7A53D360-C699-4C24-94D9-2480679ECC45}"/>
              </a:ext>
            </a:extLst>
          </p:cNvPr>
          <p:cNvSpPr txBox="1">
            <a:spLocks/>
          </p:cNvSpPr>
          <p:nvPr/>
        </p:nvSpPr>
        <p:spPr>
          <a:xfrm rot="16200000">
            <a:off x="874391" y="3307473"/>
            <a:ext cx="2989903" cy="53614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2060"/>
                </a:solidFill>
              </a:rPr>
              <a:t>Localized Explainability</a:t>
            </a:r>
          </a:p>
        </p:txBody>
      </p: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F4B0EAF9-246F-4559-9D27-5FCA5E9CD3BC}"/>
              </a:ext>
            </a:extLst>
          </p:cNvPr>
          <p:cNvGrpSpPr/>
          <p:nvPr/>
        </p:nvGrpSpPr>
        <p:grpSpPr>
          <a:xfrm>
            <a:off x="2931965" y="1247062"/>
            <a:ext cx="7304059" cy="1429131"/>
            <a:chOff x="2931965" y="1247062"/>
            <a:chExt cx="7304059" cy="1429131"/>
          </a:xfrm>
        </p:grpSpPr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5825B332-F52C-4354-AEB2-19AFAE36DE08}"/>
                </a:ext>
              </a:extLst>
            </p:cNvPr>
            <p:cNvGrpSpPr/>
            <p:nvPr/>
          </p:nvGrpSpPr>
          <p:grpSpPr>
            <a:xfrm>
              <a:off x="2931965" y="1247062"/>
              <a:ext cx="5859696" cy="662782"/>
              <a:chOff x="2931965" y="1330950"/>
              <a:chExt cx="5859696" cy="662782"/>
            </a:xfrm>
          </p:grpSpPr>
          <p:sp>
            <p:nvSpPr>
              <p:cNvPr id="27" name="Inhaltsplatzhalter 7">
                <a:extLst>
                  <a:ext uri="{FF2B5EF4-FFF2-40B4-BE49-F238E27FC236}">
                    <a16:creationId xmlns:a16="http://schemas.microsoft.com/office/drawing/2014/main" id="{34B491F3-52CF-4CD0-88FD-6DE60158D27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82692" y="1330950"/>
                <a:ext cx="4408969" cy="662782"/>
              </a:xfrm>
              <a:prstGeom prst="rect">
                <a:avLst/>
              </a:prstGeom>
            </p:spPr>
            <p:txBody>
              <a:bodyPr anchor="ctr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000" dirty="0"/>
                  <a:t>One trivial global constituent</a:t>
                </a:r>
                <a:endParaRPr lang="en-US" sz="2000" b="1" dirty="0"/>
              </a:p>
            </p:txBody>
          </p:sp>
          <p:sp>
            <p:nvSpPr>
              <p:cNvPr id="31" name="Rechteck 30">
                <a:extLst>
                  <a:ext uri="{FF2B5EF4-FFF2-40B4-BE49-F238E27FC236}">
                    <a16:creationId xmlns:a16="http://schemas.microsoft.com/office/drawing/2014/main" id="{42F8C1D0-98B3-41DF-9CAC-44A432354197}"/>
                  </a:ext>
                </a:extLst>
              </p:cNvPr>
              <p:cNvSpPr/>
              <p:nvPr/>
            </p:nvSpPr>
            <p:spPr>
              <a:xfrm>
                <a:off x="2931965" y="1433811"/>
                <a:ext cx="1308689" cy="457059"/>
              </a:xfrm>
              <a:prstGeom prst="rect">
                <a:avLst/>
              </a:prstGeom>
              <a:solidFill>
                <a:srgbClr val="B000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Roboto Light" panose="020B0604020202020204" charset="0"/>
                    <a:ea typeface="Roboto Light" panose="020B0604020202020204" charset="0"/>
                  </a:rPr>
                  <a:t>non-LTA</a:t>
                </a:r>
              </a:p>
            </p:txBody>
          </p:sp>
        </p:grp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8F938DC5-8709-422E-83B7-1AC1C6D84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854899" y="1323643"/>
              <a:ext cx="1381125" cy="1352550"/>
            </a:xfrm>
            <a:prstGeom prst="rect">
              <a:avLst/>
            </a:prstGeom>
          </p:spPr>
        </p:pic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C7A907BF-88FD-4FE7-AD53-6E384F74E3CB}"/>
              </a:ext>
            </a:extLst>
          </p:cNvPr>
          <p:cNvGrpSpPr/>
          <p:nvPr/>
        </p:nvGrpSpPr>
        <p:grpSpPr>
          <a:xfrm>
            <a:off x="2931965" y="1907306"/>
            <a:ext cx="5859694" cy="1308767"/>
            <a:chOff x="2931965" y="1907306"/>
            <a:chExt cx="5859694" cy="1308767"/>
          </a:xfrm>
        </p:grpSpPr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58124D1C-ABFC-455E-A4D9-181F62E00C6E}"/>
                </a:ext>
              </a:extLst>
            </p:cNvPr>
            <p:cNvGrpSpPr/>
            <p:nvPr/>
          </p:nvGrpSpPr>
          <p:grpSpPr>
            <a:xfrm>
              <a:off x="2931965" y="2553291"/>
              <a:ext cx="5859694" cy="662782"/>
              <a:chOff x="2931965" y="2531985"/>
              <a:chExt cx="5859694" cy="662782"/>
            </a:xfrm>
          </p:grpSpPr>
          <p:sp>
            <p:nvSpPr>
              <p:cNvPr id="33" name="Inhaltsplatzhalter 7">
                <a:extLst>
                  <a:ext uri="{FF2B5EF4-FFF2-40B4-BE49-F238E27FC236}">
                    <a16:creationId xmlns:a16="http://schemas.microsoft.com/office/drawing/2014/main" id="{691ED356-CA4A-413D-A31B-A4A3830800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82690" y="2531985"/>
                <a:ext cx="4408969" cy="662782"/>
              </a:xfrm>
              <a:prstGeom prst="rect">
                <a:avLst/>
              </a:prstGeom>
            </p:spPr>
            <p:txBody>
              <a:bodyPr anchor="ctr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000" dirty="0"/>
                  <a:t>Connected component constituents</a:t>
                </a:r>
              </a:p>
            </p:txBody>
          </p:sp>
          <p:sp>
            <p:nvSpPr>
              <p:cNvPr id="34" name="Rechteck 33">
                <a:extLst>
                  <a:ext uri="{FF2B5EF4-FFF2-40B4-BE49-F238E27FC236}">
                    <a16:creationId xmlns:a16="http://schemas.microsoft.com/office/drawing/2014/main" id="{1B90DD35-EAA7-4885-9938-B87AC18363D9}"/>
                  </a:ext>
                </a:extLst>
              </p:cNvPr>
              <p:cNvSpPr/>
              <p:nvPr/>
            </p:nvSpPr>
            <p:spPr>
              <a:xfrm>
                <a:off x="2931965" y="2634846"/>
                <a:ext cx="1308689" cy="457059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Roboto Light" panose="020B0604020202020204" charset="0"/>
                    <a:ea typeface="Roboto Light" panose="020B0604020202020204" charset="0"/>
                  </a:rPr>
                  <a:t>LTA-like</a:t>
                </a:r>
              </a:p>
            </p:txBody>
          </p:sp>
        </p:grp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E808CD0A-0261-4A41-9E3F-061A579918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30348" y="1907306"/>
              <a:ext cx="110491" cy="530357"/>
            </a:xfrm>
            <a:prstGeom prst="rect">
              <a:avLst/>
            </a:prstGeom>
          </p:spPr>
        </p:pic>
      </p:grp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56A77B65-7E99-4C7F-9429-FC9A3F06E811}"/>
              </a:ext>
            </a:extLst>
          </p:cNvPr>
          <p:cNvGrpSpPr/>
          <p:nvPr/>
        </p:nvGrpSpPr>
        <p:grpSpPr>
          <a:xfrm>
            <a:off x="2931965" y="3213535"/>
            <a:ext cx="7310356" cy="2614997"/>
            <a:chOff x="2931965" y="3213535"/>
            <a:chExt cx="7310356" cy="2614997"/>
          </a:xfrm>
        </p:grpSpPr>
        <p:grpSp>
          <p:nvGrpSpPr>
            <p:cNvPr id="38" name="Gruppieren 37">
              <a:extLst>
                <a:ext uri="{FF2B5EF4-FFF2-40B4-BE49-F238E27FC236}">
                  <a16:creationId xmlns:a16="http://schemas.microsoft.com/office/drawing/2014/main" id="{EC6DED22-E2E3-401A-99FD-720E7E5FCFB9}"/>
                </a:ext>
              </a:extLst>
            </p:cNvPr>
            <p:cNvGrpSpPr/>
            <p:nvPr/>
          </p:nvGrpSpPr>
          <p:grpSpPr>
            <a:xfrm>
              <a:off x="2931966" y="5165750"/>
              <a:ext cx="5859694" cy="662782"/>
              <a:chOff x="2931966" y="5249638"/>
              <a:chExt cx="5859694" cy="662782"/>
            </a:xfrm>
          </p:grpSpPr>
          <p:sp>
            <p:nvSpPr>
              <p:cNvPr id="28" name="Inhaltsplatzhalter 7">
                <a:extLst>
                  <a:ext uri="{FF2B5EF4-FFF2-40B4-BE49-F238E27FC236}">
                    <a16:creationId xmlns:a16="http://schemas.microsoft.com/office/drawing/2014/main" id="{F252D803-594C-4C1D-B7F3-824F011601F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82691" y="5249638"/>
                <a:ext cx="4408969" cy="662782"/>
              </a:xfrm>
              <a:prstGeom prst="rect">
                <a:avLst/>
              </a:prstGeom>
            </p:spPr>
            <p:txBody>
              <a:bodyPr anchor="ctr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000" i="1" dirty="0"/>
                  <a:t>Meaningful</a:t>
                </a:r>
                <a:r>
                  <a:rPr lang="en-US" sz="2000" dirty="0"/>
                  <a:t> localized constituents</a:t>
                </a:r>
              </a:p>
            </p:txBody>
          </p:sp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3978886D-D171-4836-8E0F-7654654882C6}"/>
                  </a:ext>
                </a:extLst>
              </p:cNvPr>
              <p:cNvSpPr/>
              <p:nvPr/>
            </p:nvSpPr>
            <p:spPr>
              <a:xfrm>
                <a:off x="2931966" y="5352499"/>
                <a:ext cx="1308689" cy="45705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Roboto Light" panose="020B0604020202020204" charset="0"/>
                    <a:ea typeface="Roboto Light" panose="020B0604020202020204" charset="0"/>
                  </a:rPr>
                  <a:t>LTA</a:t>
                </a:r>
              </a:p>
            </p:txBody>
          </p:sp>
        </p:grpSp>
        <p:grpSp>
          <p:nvGrpSpPr>
            <p:cNvPr id="37" name="Gruppieren 36">
              <a:extLst>
                <a:ext uri="{FF2B5EF4-FFF2-40B4-BE49-F238E27FC236}">
                  <a16:creationId xmlns:a16="http://schemas.microsoft.com/office/drawing/2014/main" id="{E3B7826A-B593-43EE-BBF8-905022077B71}"/>
                </a:ext>
              </a:extLst>
            </p:cNvPr>
            <p:cNvGrpSpPr/>
            <p:nvPr/>
          </p:nvGrpSpPr>
          <p:grpSpPr>
            <a:xfrm>
              <a:off x="2931965" y="3859520"/>
              <a:ext cx="5859694" cy="662782"/>
              <a:chOff x="2931965" y="3709740"/>
              <a:chExt cx="5859694" cy="662782"/>
            </a:xfrm>
          </p:grpSpPr>
          <p:sp>
            <p:nvSpPr>
              <p:cNvPr id="29" name="Inhaltsplatzhalter 7">
                <a:extLst>
                  <a:ext uri="{FF2B5EF4-FFF2-40B4-BE49-F238E27FC236}">
                    <a16:creationId xmlns:a16="http://schemas.microsoft.com/office/drawing/2014/main" id="{0FC5FB71-A756-49B9-B7E2-61C9D20E4D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82690" y="3709740"/>
                <a:ext cx="4408969" cy="662782"/>
              </a:xfrm>
              <a:prstGeom prst="rect">
                <a:avLst/>
              </a:prstGeom>
            </p:spPr>
            <p:txBody>
              <a:bodyPr anchor="ctr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000" dirty="0"/>
                  <a:t>Localized</a:t>
                </a:r>
                <a:r>
                  <a:rPr lang="en-US" sz="2000" i="1" dirty="0"/>
                  <a:t> </a:t>
                </a:r>
                <a:r>
                  <a:rPr lang="en-US" sz="2000" dirty="0"/>
                  <a:t>constituents of limited size</a:t>
                </a:r>
              </a:p>
            </p:txBody>
          </p:sp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AB1F748C-A024-4FA6-8C8E-09C1A1DF32BF}"/>
                  </a:ext>
                </a:extLst>
              </p:cNvPr>
              <p:cNvSpPr/>
              <p:nvPr/>
            </p:nvSpPr>
            <p:spPr>
              <a:xfrm>
                <a:off x="2931965" y="3812601"/>
                <a:ext cx="1308689" cy="457059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Roboto Light" panose="020B0604020202020204" charset="0"/>
                    <a:ea typeface="Roboto Light" panose="020B0604020202020204" charset="0"/>
                  </a:rPr>
                  <a:t>LTA-like</a:t>
                </a:r>
              </a:p>
            </p:txBody>
          </p:sp>
        </p:grpSp>
        <p:pic>
          <p:nvPicPr>
            <p:cNvPr id="32" name="Grafik 31">
              <a:extLst>
                <a:ext uri="{FF2B5EF4-FFF2-40B4-BE49-F238E27FC236}">
                  <a16:creationId xmlns:a16="http://schemas.microsoft.com/office/drawing/2014/main" id="{2C44B77A-6D49-4359-AEEA-6FADC2BF9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013596" y="3779819"/>
              <a:ext cx="1228725" cy="1914525"/>
            </a:xfrm>
            <a:prstGeom prst="rect">
              <a:avLst/>
            </a:prstGeom>
          </p:spPr>
        </p:pic>
        <p:pic>
          <p:nvPicPr>
            <p:cNvPr id="41" name="Grafik 40">
              <a:extLst>
                <a:ext uri="{FF2B5EF4-FFF2-40B4-BE49-F238E27FC236}">
                  <a16:creationId xmlns:a16="http://schemas.microsoft.com/office/drawing/2014/main" id="{DA352F4C-639F-4434-A5F1-98FA8632A2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30348" y="3213535"/>
              <a:ext cx="110491" cy="530357"/>
            </a:xfrm>
            <a:prstGeom prst="rect">
              <a:avLst/>
            </a:prstGeom>
          </p:spPr>
        </p:pic>
        <p:pic>
          <p:nvPicPr>
            <p:cNvPr id="42" name="Grafik 41">
              <a:extLst>
                <a:ext uri="{FF2B5EF4-FFF2-40B4-BE49-F238E27FC236}">
                  <a16:creationId xmlns:a16="http://schemas.microsoft.com/office/drawing/2014/main" id="{D6367C7A-B6D0-41E8-985B-17740B9175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30348" y="4531753"/>
              <a:ext cx="110491" cy="5303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6012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732A006-E0A2-4C34-9AE4-D110027E5FDD}"/>
              </a:ext>
            </a:extLst>
          </p:cNvPr>
          <p:cNvGrpSpPr/>
          <p:nvPr/>
        </p:nvGrpSpPr>
        <p:grpSpPr>
          <a:xfrm>
            <a:off x="1977457" y="1016024"/>
            <a:ext cx="4400550" cy="2200333"/>
            <a:chOff x="3031659" y="868685"/>
            <a:chExt cx="4400550" cy="2200333"/>
          </a:xfrm>
        </p:grpSpPr>
        <p:sp>
          <p:nvSpPr>
            <p:cNvPr id="11" name="Inhaltsplatzhalter 7">
              <a:extLst>
                <a:ext uri="{FF2B5EF4-FFF2-40B4-BE49-F238E27FC236}">
                  <a16:creationId xmlns:a16="http://schemas.microsoft.com/office/drawing/2014/main" id="{35478ECF-BC7F-4E35-A224-DC9377A7594A}"/>
                </a:ext>
              </a:extLst>
            </p:cNvPr>
            <p:cNvSpPr txBox="1">
              <a:spLocks/>
            </p:cNvSpPr>
            <p:nvPr/>
          </p:nvSpPr>
          <p:spPr>
            <a:xfrm>
              <a:off x="3787051" y="868685"/>
              <a:ext cx="1129295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3200" b="1" dirty="0"/>
                <a:t>LTA</a:t>
              </a:r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FC35C1AE-B054-480D-8D85-3A5C74FC0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31659" y="1154493"/>
              <a:ext cx="4400550" cy="1914525"/>
            </a:xfrm>
            <a:prstGeom prst="rect">
              <a:avLst/>
            </a:prstGeom>
          </p:spPr>
        </p:pic>
      </p:grp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0CAF845F-72F1-4EC8-923F-C0578B77EA13}"/>
              </a:ext>
            </a:extLst>
          </p:cNvPr>
          <p:cNvCxnSpPr>
            <a:cxnSpLocks/>
          </p:cNvCxnSpPr>
          <p:nvPr/>
        </p:nvCxnSpPr>
        <p:spPr>
          <a:xfrm>
            <a:off x="8111282" y="1069596"/>
            <a:ext cx="0" cy="503970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7">
            <a:extLst>
              <a:ext uri="{FF2B5EF4-FFF2-40B4-BE49-F238E27FC236}">
                <a16:creationId xmlns:a16="http://schemas.microsoft.com/office/drawing/2014/main" id="{021D6FC1-90DA-4584-A27B-3E34934B906A}"/>
              </a:ext>
            </a:extLst>
          </p:cNvPr>
          <p:cNvSpPr txBox="1">
            <a:spLocks/>
          </p:cNvSpPr>
          <p:nvPr/>
        </p:nvSpPr>
        <p:spPr>
          <a:xfrm>
            <a:off x="8315087" y="1301832"/>
            <a:ext cx="3618245" cy="468052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What is a general definition of LTA?</a:t>
            </a:r>
          </a:p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How does LTA relate to existing GC/GR methods?</a:t>
            </a:r>
          </a:p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What are shortcomings of existing GC/GR methods?</a:t>
            </a:r>
            <a:br>
              <a:rPr lang="en-US" sz="2000" dirty="0"/>
            </a:br>
            <a:r>
              <a:rPr lang="en-US" sz="2000" dirty="0"/>
              <a:t>How can they be fixed?</a:t>
            </a:r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B830CFE3-2BD8-40BF-AEFC-4B9EF948EA1A}"/>
              </a:ext>
            </a:extLst>
          </p:cNvPr>
          <p:cNvSpPr/>
          <p:nvPr/>
        </p:nvSpPr>
        <p:spPr>
          <a:xfrm>
            <a:off x="8236408" y="1767984"/>
            <a:ext cx="504056" cy="50405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DCAF2207-475B-4EA4-8451-9BEC1303A66A}"/>
              </a:ext>
            </a:extLst>
          </p:cNvPr>
          <p:cNvSpPr txBox="1">
            <a:spLocks/>
          </p:cNvSpPr>
          <p:nvPr/>
        </p:nvSpPr>
        <p:spPr>
          <a:xfrm>
            <a:off x="4543167" y="5569781"/>
            <a:ext cx="34214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8FD9D38-FB0F-42FA-8C61-E00A0F763F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6089" y="4217231"/>
            <a:ext cx="3295650" cy="1352550"/>
          </a:xfrm>
          <a:prstGeom prst="rect">
            <a:avLst/>
          </a:prstGeom>
        </p:spPr>
      </p:pic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46637" y="5569781"/>
            <a:ext cx="40310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Embeddings &amp; Kernels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3859" y="4217231"/>
            <a:ext cx="3676650" cy="1352550"/>
          </a:xfrm>
          <a:prstGeom prst="rect">
            <a:avLst/>
          </a:prstGeom>
        </p:spPr>
      </p:pic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8D365E8-5D47-40F3-83A6-38C07451E8AE}"/>
              </a:ext>
            </a:extLst>
          </p:cNvPr>
          <p:cNvCxnSpPr>
            <a:cxnSpLocks/>
          </p:cNvCxnSpPr>
          <p:nvPr/>
        </p:nvCxnSpPr>
        <p:spPr>
          <a:xfrm flipV="1">
            <a:off x="2162184" y="3254928"/>
            <a:ext cx="1331831" cy="96230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BEE0204E-EBEC-4603-852E-4AE503810BC8}"/>
              </a:ext>
            </a:extLst>
          </p:cNvPr>
          <p:cNvCxnSpPr>
            <a:cxnSpLocks/>
          </p:cNvCxnSpPr>
          <p:nvPr/>
        </p:nvCxnSpPr>
        <p:spPr>
          <a:xfrm flipH="1" flipV="1">
            <a:off x="4764169" y="3254928"/>
            <a:ext cx="1331831" cy="96230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C52A6-4FDB-4A97-9B18-6CE8E284D9F5}"/>
              </a:ext>
            </a:extLst>
          </p:cNvPr>
          <p:cNvGrpSpPr/>
          <p:nvPr/>
        </p:nvGrpSpPr>
        <p:grpSpPr>
          <a:xfrm>
            <a:off x="2514385" y="3239973"/>
            <a:ext cx="3253865" cy="600814"/>
            <a:chOff x="2514385" y="3239973"/>
            <a:chExt cx="3253865" cy="600814"/>
          </a:xfrm>
        </p:grpSpPr>
        <p:sp>
          <p:nvSpPr>
            <p:cNvPr id="24" name="Inhaltsplatzhalter 7">
              <a:extLst>
                <a:ext uri="{FF2B5EF4-FFF2-40B4-BE49-F238E27FC236}">
                  <a16:creationId xmlns:a16="http://schemas.microsoft.com/office/drawing/2014/main" id="{88DD26B4-5EBE-4BF4-AA89-ACF877F77ED1}"/>
                </a:ext>
              </a:extLst>
            </p:cNvPr>
            <p:cNvSpPr txBox="1">
              <a:spLocks/>
            </p:cNvSpPr>
            <p:nvPr/>
          </p:nvSpPr>
          <p:spPr>
            <a:xfrm>
              <a:off x="2514385" y="3241126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C00000"/>
                  </a:solidFill>
                  <a:latin typeface="Roboto Light" panose="020B0604020202020204" charset="0"/>
                  <a:ea typeface="Roboto Light" panose="020B0604020202020204" charset="0"/>
                </a:rPr>
                <a:t>?</a:t>
              </a:r>
              <a:endParaRPr lang="en-US" sz="2000" b="1" dirty="0">
                <a:solidFill>
                  <a:srgbClr val="C00000"/>
                </a:solidFill>
                <a:latin typeface="Roboto Light" panose="020B0604020202020204" charset="0"/>
                <a:ea typeface="Roboto Light" panose="020B0604020202020204" charset="0"/>
              </a:endParaRPr>
            </a:p>
          </p:txBody>
        </p:sp>
        <p:sp>
          <p:nvSpPr>
            <p:cNvPr id="25" name="Inhaltsplatzhalter 7">
              <a:extLst>
                <a:ext uri="{FF2B5EF4-FFF2-40B4-BE49-F238E27FC236}">
                  <a16:creationId xmlns:a16="http://schemas.microsoft.com/office/drawing/2014/main" id="{672898CD-66F3-46FD-9C4F-680488EA8658}"/>
                </a:ext>
              </a:extLst>
            </p:cNvPr>
            <p:cNvSpPr txBox="1">
              <a:spLocks/>
            </p:cNvSpPr>
            <p:nvPr/>
          </p:nvSpPr>
          <p:spPr>
            <a:xfrm>
              <a:off x="5331323" y="3239973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C00000"/>
                  </a:solidFill>
                  <a:latin typeface="Roboto Light" panose="020B0604020202020204" charset="0"/>
                  <a:ea typeface="Roboto Light" panose="020B0604020202020204" charset="0"/>
                </a:rPr>
                <a:t>?</a:t>
              </a:r>
              <a:endParaRPr lang="en-US" sz="2000" b="1" dirty="0">
                <a:solidFill>
                  <a:srgbClr val="C00000"/>
                </a:solidFill>
                <a:latin typeface="Roboto Light" panose="020B0604020202020204" charset="0"/>
                <a:ea typeface="Roboto Light" panose="020B06040202020202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52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44444E-6 L -3.95833E-6 0.176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GC/GR Approaches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DCAF2207-475B-4EA4-8451-9BEC1303A66A}"/>
              </a:ext>
            </a:extLst>
          </p:cNvPr>
          <p:cNvSpPr txBox="1">
            <a:spLocks/>
          </p:cNvSpPr>
          <p:nvPr/>
        </p:nvSpPr>
        <p:spPr>
          <a:xfrm>
            <a:off x="6748858" y="3182638"/>
            <a:ext cx="4361711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8FD9D38-FB0F-42FA-8C61-E00A0F763F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48858" y="1392572"/>
            <a:ext cx="4361711" cy="1790066"/>
          </a:xfrm>
          <a:prstGeom prst="rect">
            <a:avLst/>
          </a:prstGeom>
        </p:spPr>
      </p:pic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081432" y="3182638"/>
            <a:ext cx="4938935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Embeddings &amp; Kernels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1432" y="1392572"/>
            <a:ext cx="4865956" cy="1790066"/>
          </a:xfrm>
          <a:prstGeom prst="rect">
            <a:avLst/>
          </a:prstGeom>
        </p:spPr>
      </p:pic>
      <p:sp>
        <p:nvSpPr>
          <p:cNvPr id="24" name="!!wl">
            <a:extLst>
              <a:ext uri="{FF2B5EF4-FFF2-40B4-BE49-F238E27FC236}">
                <a16:creationId xmlns:a16="http://schemas.microsoft.com/office/drawing/2014/main" id="{6AA4B98E-421C-4386-AC69-17CD36550BE0}"/>
              </a:ext>
            </a:extLst>
          </p:cNvPr>
          <p:cNvSpPr txBox="1">
            <a:spLocks/>
          </p:cNvSpPr>
          <p:nvPr/>
        </p:nvSpPr>
        <p:spPr>
          <a:xfrm>
            <a:off x="5751834" y="4418192"/>
            <a:ext cx="4296385" cy="1431688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Spectral Graph Theory</a:t>
            </a:r>
          </a:p>
          <a:p>
            <a:pPr marL="0" indent="0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Weisfeiler-Lehman Colorings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47ADC7F2-B130-4743-AA4C-253A98C1561C}"/>
              </a:ext>
            </a:extLst>
          </p:cNvPr>
          <p:cNvGrpSpPr/>
          <p:nvPr/>
        </p:nvGrpSpPr>
        <p:grpSpPr>
          <a:xfrm>
            <a:off x="819582" y="4196611"/>
            <a:ext cx="10552836" cy="937425"/>
            <a:chOff x="819582" y="4196611"/>
            <a:chExt cx="10552836" cy="937425"/>
          </a:xfrm>
        </p:grpSpPr>
        <p:sp>
          <p:nvSpPr>
            <p:cNvPr id="25" name="!!foundations">
              <a:extLst>
                <a:ext uri="{FF2B5EF4-FFF2-40B4-BE49-F238E27FC236}">
                  <a16:creationId xmlns:a16="http://schemas.microsoft.com/office/drawing/2014/main" id="{1AC246D4-C63F-4308-B655-B73B7CE1F2B0}"/>
                </a:ext>
              </a:extLst>
            </p:cNvPr>
            <p:cNvSpPr txBox="1">
              <a:spLocks/>
            </p:cNvSpPr>
            <p:nvPr/>
          </p:nvSpPr>
          <p:spPr>
            <a:xfrm>
              <a:off x="2143781" y="4422360"/>
              <a:ext cx="34864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Theoretical</a:t>
              </a:r>
              <a:r>
                <a:rPr lang="en-US" sz="2400" dirty="0"/>
                <a:t> </a:t>
              </a:r>
              <a:r>
                <a:rPr lang="en-US" sz="2400" b="1" dirty="0"/>
                <a:t>foundations</a:t>
              </a:r>
              <a:r>
                <a:rPr lang="en-US" sz="2400" dirty="0"/>
                <a:t>:</a:t>
              </a: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CF6B4245-CF63-4021-8DAE-0EB01E0E7A78}"/>
                </a:ext>
              </a:extLst>
            </p:cNvPr>
            <p:cNvCxnSpPr>
              <a:cxnSpLocks/>
            </p:cNvCxnSpPr>
            <p:nvPr/>
          </p:nvCxnSpPr>
          <p:spPr>
            <a:xfrm>
              <a:off x="819582" y="4196611"/>
              <a:ext cx="10552836" cy="0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Ellipse 31">
            <a:extLst>
              <a:ext uri="{FF2B5EF4-FFF2-40B4-BE49-F238E27FC236}">
                <a16:creationId xmlns:a16="http://schemas.microsoft.com/office/drawing/2014/main" id="{1CFD2820-700B-4014-913E-49E071581B0A}"/>
              </a:ext>
            </a:extLst>
          </p:cNvPr>
          <p:cNvSpPr/>
          <p:nvPr/>
        </p:nvSpPr>
        <p:spPr>
          <a:xfrm>
            <a:off x="5524690" y="5020814"/>
            <a:ext cx="4375061" cy="910199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8943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wl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1-Dimensional</a:t>
            </a:r>
            <a:r>
              <a:rPr lang="en-US" dirty="0"/>
              <a:t> Weisfeiler-Lehman Colorings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26,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2BC6F3D-B584-4613-8AD5-B39EF49419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95688" y="2021953"/>
            <a:ext cx="7400624" cy="3012260"/>
          </a:xfrm>
          <a:prstGeom prst="rect">
            <a:avLst/>
          </a:prstGeom>
        </p:spPr>
      </p:pic>
      <p:sp>
        <p:nvSpPr>
          <p:cNvPr id="19" name="!!idea">
            <a:extLst>
              <a:ext uri="{FF2B5EF4-FFF2-40B4-BE49-F238E27FC236}">
                <a16:creationId xmlns:a16="http://schemas.microsoft.com/office/drawing/2014/main" id="{ED0BBDBB-0209-4E93-91C1-5803E894A428}"/>
              </a:ext>
            </a:extLst>
          </p:cNvPr>
          <p:cNvSpPr txBox="1">
            <a:spLocks/>
          </p:cNvSpPr>
          <p:nvPr/>
        </p:nvSpPr>
        <p:spPr>
          <a:xfrm>
            <a:off x="2395689" y="1076121"/>
            <a:ext cx="7400623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Core Idea: </a:t>
            </a:r>
            <a:r>
              <a:rPr lang="en-US" sz="2400" dirty="0"/>
              <a:t>Characterize graphs via multisets of </a:t>
            </a:r>
            <a:r>
              <a:rPr lang="en-US" sz="2400" i="1" dirty="0"/>
              <a:t>colors</a:t>
            </a:r>
            <a:r>
              <a:rPr lang="en-US" sz="2400" dirty="0"/>
              <a:t>.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D60248B2-35D8-487A-BE6B-E062F02F1A16}"/>
              </a:ext>
            </a:extLst>
          </p:cNvPr>
          <p:cNvSpPr/>
          <p:nvPr/>
        </p:nvSpPr>
        <p:spPr>
          <a:xfrm>
            <a:off x="4110605" y="1967277"/>
            <a:ext cx="2869035" cy="3066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ihandform: Form 26">
            <a:extLst>
              <a:ext uri="{FF2B5EF4-FFF2-40B4-BE49-F238E27FC236}">
                <a16:creationId xmlns:a16="http://schemas.microsoft.com/office/drawing/2014/main" id="{5D17DFAD-33E3-4C61-B834-D67F42C594CB}"/>
              </a:ext>
            </a:extLst>
          </p:cNvPr>
          <p:cNvSpPr/>
          <p:nvPr/>
        </p:nvSpPr>
        <p:spPr>
          <a:xfrm>
            <a:off x="6950282" y="2022623"/>
            <a:ext cx="2856453" cy="3011589"/>
          </a:xfrm>
          <a:custGeom>
            <a:avLst/>
            <a:gdLst>
              <a:gd name="connsiteX0" fmla="*/ 620782 w 2856453"/>
              <a:gd name="connsiteY0" fmla="*/ 0 h 3011589"/>
              <a:gd name="connsiteX1" fmla="*/ 2846030 w 2856453"/>
              <a:gd name="connsiteY1" fmla="*/ 0 h 3011589"/>
              <a:gd name="connsiteX2" fmla="*/ 2846030 w 2856453"/>
              <a:gd name="connsiteY2" fmla="*/ 1098083 h 3011589"/>
              <a:gd name="connsiteX3" fmla="*/ 2856453 w 2856453"/>
              <a:gd name="connsiteY3" fmla="*/ 1098083 h 3011589"/>
              <a:gd name="connsiteX4" fmla="*/ 2856453 w 2856453"/>
              <a:gd name="connsiteY4" fmla="*/ 2318682 h 3011589"/>
              <a:gd name="connsiteX5" fmla="*/ 2846030 w 2856453"/>
              <a:gd name="connsiteY5" fmla="*/ 2318682 h 3011589"/>
              <a:gd name="connsiteX6" fmla="*/ 2846030 w 2856453"/>
              <a:gd name="connsiteY6" fmla="*/ 3011589 h 3011589"/>
              <a:gd name="connsiteX7" fmla="*/ 620782 w 2856453"/>
              <a:gd name="connsiteY7" fmla="*/ 3011589 h 3011589"/>
              <a:gd name="connsiteX8" fmla="*/ 620782 w 2856453"/>
              <a:gd name="connsiteY8" fmla="*/ 2318682 h 3011589"/>
              <a:gd name="connsiteX9" fmla="*/ 0 w 2856453"/>
              <a:gd name="connsiteY9" fmla="*/ 2318682 h 3011589"/>
              <a:gd name="connsiteX10" fmla="*/ 0 w 2856453"/>
              <a:gd name="connsiteY10" fmla="*/ 1098083 h 3011589"/>
              <a:gd name="connsiteX11" fmla="*/ 620782 w 2856453"/>
              <a:gd name="connsiteY11" fmla="*/ 1098083 h 3011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56453" h="3011589">
                <a:moveTo>
                  <a:pt x="620782" y="0"/>
                </a:moveTo>
                <a:lnTo>
                  <a:pt x="2846030" y="0"/>
                </a:lnTo>
                <a:lnTo>
                  <a:pt x="2846030" y="1098083"/>
                </a:lnTo>
                <a:lnTo>
                  <a:pt x="2856453" y="1098083"/>
                </a:lnTo>
                <a:lnTo>
                  <a:pt x="2856453" y="2318682"/>
                </a:lnTo>
                <a:lnTo>
                  <a:pt x="2846030" y="2318682"/>
                </a:lnTo>
                <a:lnTo>
                  <a:pt x="2846030" y="3011589"/>
                </a:lnTo>
                <a:lnTo>
                  <a:pt x="620782" y="3011589"/>
                </a:lnTo>
                <a:lnTo>
                  <a:pt x="620782" y="2318682"/>
                </a:lnTo>
                <a:lnTo>
                  <a:pt x="0" y="2318682"/>
                </a:lnTo>
                <a:lnTo>
                  <a:pt x="0" y="1098083"/>
                </a:lnTo>
                <a:lnTo>
                  <a:pt x="620782" y="10980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877174B1-372E-4A18-B0FB-F5BB05751874}"/>
              </a:ext>
            </a:extLst>
          </p:cNvPr>
          <p:cNvGrpSpPr/>
          <p:nvPr/>
        </p:nvGrpSpPr>
        <p:grpSpPr>
          <a:xfrm>
            <a:off x="2646629" y="5423102"/>
            <a:ext cx="6898742" cy="711676"/>
            <a:chOff x="1688026" y="5467978"/>
            <a:chExt cx="6898742" cy="711676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A15CFCCC-57D3-40BD-B2D1-CA359AF0D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34440" y="5588990"/>
              <a:ext cx="5052328" cy="469653"/>
            </a:xfrm>
            <a:prstGeom prst="rect">
              <a:avLst/>
            </a:prstGeom>
          </p:spPr>
        </p:pic>
        <p:sp>
          <p:nvSpPr>
            <p:cNvPr id="28" name="Inhaltsplatzhalter 7">
              <a:extLst>
                <a:ext uri="{FF2B5EF4-FFF2-40B4-BE49-F238E27FC236}">
                  <a16:creationId xmlns:a16="http://schemas.microsoft.com/office/drawing/2014/main" id="{A1A6486B-5D8D-41F4-BC01-A3A7F09B0C81}"/>
                </a:ext>
              </a:extLst>
            </p:cNvPr>
            <p:cNvSpPr txBox="1">
              <a:spLocks/>
            </p:cNvSpPr>
            <p:nvPr/>
          </p:nvSpPr>
          <p:spPr>
            <a:xfrm>
              <a:off x="1688026" y="5467978"/>
              <a:ext cx="1784631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Refinement:</a:t>
              </a:r>
              <a:endParaRPr lang="en-US" sz="2400" dirty="0"/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868D9DF5-956D-49FB-B530-634F83714AA1}"/>
              </a:ext>
            </a:extLst>
          </p:cNvPr>
          <p:cNvGrpSpPr/>
          <p:nvPr/>
        </p:nvGrpSpPr>
        <p:grpSpPr>
          <a:xfrm>
            <a:off x="9731219" y="2382473"/>
            <a:ext cx="2139203" cy="2651739"/>
            <a:chOff x="9731219" y="2382473"/>
            <a:chExt cx="2139203" cy="2651739"/>
          </a:xfrm>
        </p:grpSpPr>
        <p:sp>
          <p:nvSpPr>
            <p:cNvPr id="16" name="Geschweifte Klammer rechts 15">
              <a:extLst>
                <a:ext uri="{FF2B5EF4-FFF2-40B4-BE49-F238E27FC236}">
                  <a16:creationId xmlns:a16="http://schemas.microsoft.com/office/drawing/2014/main" id="{EACBC3F1-559C-4736-B524-A790F5E45ADE}"/>
                </a:ext>
              </a:extLst>
            </p:cNvPr>
            <p:cNvSpPr/>
            <p:nvPr/>
          </p:nvSpPr>
          <p:spPr>
            <a:xfrm>
              <a:off x="9731219" y="2382473"/>
              <a:ext cx="362759" cy="2651739"/>
            </a:xfrm>
            <a:prstGeom prst="rightBrace">
              <a:avLst>
                <a:gd name="adj1" fmla="val 64991"/>
                <a:gd name="adj2" fmla="val 50000"/>
              </a:avLst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Inhaltsplatzhalter 7">
              <a:extLst>
                <a:ext uri="{FF2B5EF4-FFF2-40B4-BE49-F238E27FC236}">
                  <a16:creationId xmlns:a16="http://schemas.microsoft.com/office/drawing/2014/main" id="{6563793C-F190-411C-8EE0-62DCAEA0CBC8}"/>
                </a:ext>
              </a:extLst>
            </p:cNvPr>
            <p:cNvSpPr txBox="1">
              <a:spLocks/>
            </p:cNvSpPr>
            <p:nvPr/>
          </p:nvSpPr>
          <p:spPr>
            <a:xfrm>
              <a:off x="10484365" y="3015388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rgbClr val="0070C0"/>
                  </a:solidFill>
                </a:rPr>
                <a:t>E</a:t>
              </a:r>
              <a:endParaRPr lang="en-US" sz="2400" dirty="0">
                <a:solidFill>
                  <a:srgbClr val="0070C0"/>
                </a:solidFill>
              </a:endParaRPr>
            </a:p>
          </p:txBody>
        </p:sp>
        <p:sp>
          <p:nvSpPr>
            <p:cNvPr id="31" name="Inhaltsplatzhalter 7">
              <a:extLst>
                <a:ext uri="{FF2B5EF4-FFF2-40B4-BE49-F238E27FC236}">
                  <a16:creationId xmlns:a16="http://schemas.microsoft.com/office/drawing/2014/main" id="{F13FEC8E-EDD9-4C4C-BFB1-0DBECC95542A}"/>
                </a:ext>
              </a:extLst>
            </p:cNvPr>
            <p:cNvSpPr txBox="1">
              <a:spLocks/>
            </p:cNvSpPr>
            <p:nvPr/>
          </p:nvSpPr>
          <p:spPr>
            <a:xfrm>
              <a:off x="10883922" y="3580575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</a:rPr>
                <a:t>F</a:t>
              </a:r>
              <a:endParaRPr lang="en-US" sz="2400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33" name="Inhaltsplatzhalter 7">
              <a:extLst>
                <a:ext uri="{FF2B5EF4-FFF2-40B4-BE49-F238E27FC236}">
                  <a16:creationId xmlns:a16="http://schemas.microsoft.com/office/drawing/2014/main" id="{80EA7A2F-6B0E-41D8-81C1-8B1A50C98BC7}"/>
                </a:ext>
              </a:extLst>
            </p:cNvPr>
            <p:cNvSpPr txBox="1">
              <a:spLocks/>
            </p:cNvSpPr>
            <p:nvPr/>
          </p:nvSpPr>
          <p:spPr>
            <a:xfrm>
              <a:off x="11218559" y="3120807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400" b="1" dirty="0">
                  <a:solidFill>
                    <a:schemeClr val="accent3"/>
                  </a:solidFill>
                </a:rPr>
                <a:t>G</a:t>
              </a:r>
              <a:endParaRPr lang="en-US" sz="2400" dirty="0">
                <a:solidFill>
                  <a:schemeClr val="accent3"/>
                </a:solidFill>
              </a:endParaRPr>
            </a:p>
          </p:txBody>
        </p:sp>
        <p:sp>
          <p:nvSpPr>
            <p:cNvPr id="34" name="Inhaltsplatzhalter 7">
              <a:extLst>
                <a:ext uri="{FF2B5EF4-FFF2-40B4-BE49-F238E27FC236}">
                  <a16:creationId xmlns:a16="http://schemas.microsoft.com/office/drawing/2014/main" id="{B3C19E5B-CF73-469B-8BD6-93382008AD19}"/>
                </a:ext>
              </a:extLst>
            </p:cNvPr>
            <p:cNvSpPr txBox="1">
              <a:spLocks/>
            </p:cNvSpPr>
            <p:nvPr/>
          </p:nvSpPr>
          <p:spPr>
            <a:xfrm>
              <a:off x="10342254" y="3842612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400" b="1" dirty="0">
                  <a:solidFill>
                    <a:srgbClr val="00B050"/>
                  </a:solidFill>
                </a:rPr>
                <a:t>H</a:t>
              </a:r>
              <a:endParaRPr lang="en-US" sz="2400" dirty="0">
                <a:solidFill>
                  <a:srgbClr val="00B050"/>
                </a:solidFill>
              </a:endParaRPr>
            </a:p>
          </p:txBody>
        </p:sp>
        <p:sp>
          <p:nvSpPr>
            <p:cNvPr id="35" name="Inhaltsplatzhalter 7">
              <a:extLst>
                <a:ext uri="{FF2B5EF4-FFF2-40B4-BE49-F238E27FC236}">
                  <a16:creationId xmlns:a16="http://schemas.microsoft.com/office/drawing/2014/main" id="{15E411FD-66C8-430D-9C67-19B100BD9ECC}"/>
                </a:ext>
              </a:extLst>
            </p:cNvPr>
            <p:cNvSpPr txBox="1">
              <a:spLocks/>
            </p:cNvSpPr>
            <p:nvPr/>
          </p:nvSpPr>
          <p:spPr>
            <a:xfrm>
              <a:off x="10712348" y="2493640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400" b="1" dirty="0">
                  <a:solidFill>
                    <a:schemeClr val="accent3"/>
                  </a:solidFill>
                </a:rPr>
                <a:t>G</a:t>
              </a:r>
              <a:endParaRPr lang="en-US" sz="2400" dirty="0">
                <a:solidFill>
                  <a:schemeClr val="accent3"/>
                </a:solidFill>
              </a:endParaRPr>
            </a:p>
          </p:txBody>
        </p:sp>
        <p:sp>
          <p:nvSpPr>
            <p:cNvPr id="36" name="Inhaltsplatzhalter 7">
              <a:extLst>
                <a:ext uri="{FF2B5EF4-FFF2-40B4-BE49-F238E27FC236}">
                  <a16:creationId xmlns:a16="http://schemas.microsoft.com/office/drawing/2014/main" id="{A416379D-F60A-42D1-9B72-09DB6191AEEA}"/>
                </a:ext>
              </a:extLst>
            </p:cNvPr>
            <p:cNvSpPr txBox="1">
              <a:spLocks/>
            </p:cNvSpPr>
            <p:nvPr/>
          </p:nvSpPr>
          <p:spPr>
            <a:xfrm>
              <a:off x="10870639" y="4236167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400" b="1" dirty="0">
                  <a:solidFill>
                    <a:srgbClr val="00B050"/>
                  </a:solidFill>
                </a:rPr>
                <a:t>H</a:t>
              </a:r>
              <a:endParaRPr lang="en-US" sz="2400" dirty="0">
                <a:solidFill>
                  <a:srgbClr val="00B050"/>
                </a:solidFill>
              </a:endParaRPr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5D5EA3C0-7265-4B42-B3C0-067B5A3896E4}"/>
                </a:ext>
              </a:extLst>
            </p:cNvPr>
            <p:cNvSpPr/>
            <p:nvPr/>
          </p:nvSpPr>
          <p:spPr>
            <a:xfrm>
              <a:off x="10279463" y="2516697"/>
              <a:ext cx="1590959" cy="2373372"/>
            </a:xfrm>
            <a:prstGeom prst="ellipse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662294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Word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1-Dimensional</a:t>
            </a:r>
            <a:r>
              <a:rPr lang="en-US" dirty="0"/>
              <a:t> Weisfeiler-Lehman Colorings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19" name="Inhaltsplatzhalter 7">
            <a:extLst>
              <a:ext uri="{FF2B5EF4-FFF2-40B4-BE49-F238E27FC236}">
                <a16:creationId xmlns:a16="http://schemas.microsoft.com/office/drawing/2014/main" id="{ED0BBDBB-0209-4E93-91C1-5803E894A428}"/>
              </a:ext>
            </a:extLst>
          </p:cNvPr>
          <p:cNvSpPr txBox="1">
            <a:spLocks/>
          </p:cNvSpPr>
          <p:nvPr/>
        </p:nvSpPr>
        <p:spPr>
          <a:xfrm>
            <a:off x="1487649" y="1076121"/>
            <a:ext cx="9216704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Limitations of 1-WL: </a:t>
            </a:r>
            <a:r>
              <a:rPr lang="en-US" sz="2400" dirty="0"/>
              <a:t>Regular graphs &amp; cycle detection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838C5C2-B417-4E47-8F7A-9760BB896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7750" y="2233849"/>
            <a:ext cx="10096500" cy="2743200"/>
          </a:xfrm>
          <a:prstGeom prst="rect">
            <a:avLst/>
          </a:prstGeom>
        </p:spPr>
      </p:pic>
      <p:sp>
        <p:nvSpPr>
          <p:cNvPr id="24" name="Ellipse 23">
            <a:extLst>
              <a:ext uri="{FF2B5EF4-FFF2-40B4-BE49-F238E27FC236}">
                <a16:creationId xmlns:a16="http://schemas.microsoft.com/office/drawing/2014/main" id="{6B6C3810-6653-45AE-97D3-6E1F80768B49}"/>
              </a:ext>
            </a:extLst>
          </p:cNvPr>
          <p:cNvSpPr/>
          <p:nvPr/>
        </p:nvSpPr>
        <p:spPr>
          <a:xfrm>
            <a:off x="7524036" y="1050238"/>
            <a:ext cx="2236472" cy="81093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0948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1-Dimensional</a:t>
            </a:r>
            <a:r>
              <a:rPr lang="en-US" dirty="0"/>
              <a:t> Weisfeiler-Lehman Colorings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B0F5DE3-09CD-4524-8AA5-9AE2640C9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7416" y="2540472"/>
            <a:ext cx="5516370" cy="246785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D4FBA4B-5301-4B75-A270-256EC3BE36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11344" y="2264562"/>
            <a:ext cx="2964476" cy="2949195"/>
          </a:xfrm>
          <a:prstGeom prst="rect">
            <a:avLst/>
          </a:prstGeom>
        </p:spPr>
      </p:pic>
      <p:sp>
        <p:nvSpPr>
          <p:cNvPr id="14" name="Inhaltsplatzhalter 7">
            <a:extLst>
              <a:ext uri="{FF2B5EF4-FFF2-40B4-BE49-F238E27FC236}">
                <a16:creationId xmlns:a16="http://schemas.microsoft.com/office/drawing/2014/main" id="{DC6775A3-B68E-4B6E-A7A4-21FD6C357EEF}"/>
              </a:ext>
            </a:extLst>
          </p:cNvPr>
          <p:cNvSpPr txBox="1">
            <a:spLocks/>
          </p:cNvSpPr>
          <p:nvPr/>
        </p:nvSpPr>
        <p:spPr>
          <a:xfrm>
            <a:off x="1355981" y="5213757"/>
            <a:ext cx="3779240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Molecules: </a:t>
            </a:r>
            <a:r>
              <a:rPr lang="en-US" sz="2400" dirty="0"/>
              <a:t>Carbon rings</a:t>
            </a:r>
          </a:p>
        </p:txBody>
      </p:sp>
      <p:sp>
        <p:nvSpPr>
          <p:cNvPr id="15" name="Inhaltsplatzhalter 7">
            <a:extLst>
              <a:ext uri="{FF2B5EF4-FFF2-40B4-BE49-F238E27FC236}">
                <a16:creationId xmlns:a16="http://schemas.microsoft.com/office/drawing/2014/main" id="{6FBEA6D2-E92D-4476-B368-85A64B835B43}"/>
              </a:ext>
            </a:extLst>
          </p:cNvPr>
          <p:cNvSpPr txBox="1">
            <a:spLocks/>
          </p:cNvSpPr>
          <p:nvPr/>
        </p:nvSpPr>
        <p:spPr>
          <a:xfrm>
            <a:off x="6173942" y="5213757"/>
            <a:ext cx="5239280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Social networks: </a:t>
            </a:r>
            <a:r>
              <a:rPr lang="en-US" sz="2400" dirty="0"/>
              <a:t>Clustering coefficient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Inhaltsplatzhalter 7">
                <a:extLst>
                  <a:ext uri="{FF2B5EF4-FFF2-40B4-BE49-F238E27FC236}">
                    <a16:creationId xmlns:a16="http://schemas.microsoft.com/office/drawing/2014/main" id="{9E68102D-6579-40BA-B231-987CA4FE570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13490" y="5640892"/>
                <a:ext cx="3128675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i="1" dirty="0"/>
                  <a:t>triangle count</a:t>
                </a:r>
              </a:p>
            </p:txBody>
          </p:sp>
        </mc:Choice>
        <mc:Fallback xmlns="">
          <p:sp>
            <p:nvSpPr>
              <p:cNvPr id="16" name="Inhaltsplatzhalter 7">
                <a:extLst>
                  <a:ext uri="{FF2B5EF4-FFF2-40B4-BE49-F238E27FC236}">
                    <a16:creationId xmlns:a16="http://schemas.microsoft.com/office/drawing/2014/main" id="{9E68102D-6579-40BA-B231-987CA4FE57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3490" y="5640892"/>
                <a:ext cx="3128675" cy="71167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293D2327-2BE0-44E2-A835-5284E1BD5BF0}"/>
              </a:ext>
            </a:extLst>
          </p:cNvPr>
          <p:cNvSpPr txBox="1">
            <a:spLocks/>
          </p:cNvSpPr>
          <p:nvPr/>
        </p:nvSpPr>
        <p:spPr>
          <a:xfrm>
            <a:off x="1487649" y="1076121"/>
            <a:ext cx="9216704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Limitations of 1-WL: </a:t>
            </a:r>
            <a:r>
              <a:rPr lang="en-US" sz="2400" dirty="0"/>
              <a:t>Regular graphs &amp; cycle detection</a:t>
            </a:r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9519E4A3-F621-489E-B841-0A21E793F0DB}"/>
              </a:ext>
            </a:extLst>
          </p:cNvPr>
          <p:cNvSpPr/>
          <p:nvPr/>
        </p:nvSpPr>
        <p:spPr>
          <a:xfrm>
            <a:off x="7524036" y="1050238"/>
            <a:ext cx="2236472" cy="81093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284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2D0FFD85-9ECB-43AD-A5A9-1E845E3225D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de-DE" b="1" i="1" dirty="0" smtClean="0"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en-US" b="1" dirty="0"/>
                  <a:t>-Dimensional</a:t>
                </a:r>
                <a:r>
                  <a:rPr lang="en-US" dirty="0"/>
                  <a:t> Weisfeiler-Lehman Colorings</a:t>
                </a:r>
                <a:endParaRPr lang="en-US" b="1" dirty="0"/>
              </a:p>
            </p:txBody>
          </p:sp>
        </mc:Choice>
        <mc:Fallback xmlns="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2D0FFD85-9ECB-43AD-A5A9-1E845E3225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t="-10092" b="-348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2E0F5569-0125-47B3-B67A-C75EA8879568}"/>
              </a:ext>
            </a:extLst>
          </p:cNvPr>
          <p:cNvGrpSpPr/>
          <p:nvPr/>
        </p:nvGrpSpPr>
        <p:grpSpPr>
          <a:xfrm>
            <a:off x="1155407" y="1577809"/>
            <a:ext cx="2503066" cy="3926417"/>
            <a:chOff x="1155407" y="1498117"/>
            <a:chExt cx="2503066" cy="3926417"/>
          </a:xfrm>
        </p:grpSpPr>
        <p:sp>
          <p:nvSpPr>
            <p:cNvPr id="14" name="Inhaltsplatzhalter 7">
              <a:extLst>
                <a:ext uri="{FF2B5EF4-FFF2-40B4-BE49-F238E27FC236}">
                  <a16:creationId xmlns:a16="http://schemas.microsoft.com/office/drawing/2014/main" id="{DC6775A3-B68E-4B6E-A7A4-21FD6C357EEF}"/>
                </a:ext>
              </a:extLst>
            </p:cNvPr>
            <p:cNvSpPr txBox="1">
              <a:spLocks/>
            </p:cNvSpPr>
            <p:nvPr/>
          </p:nvSpPr>
          <p:spPr>
            <a:xfrm>
              <a:off x="1155407" y="1498117"/>
              <a:ext cx="250306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1-WL</a:t>
              </a:r>
              <a:endParaRPr lang="en-US" sz="2400" dirty="0"/>
            </a:p>
          </p:txBody>
        </p:sp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B7B562F4-DDAB-4392-A188-C89C67807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55408" y="2209794"/>
              <a:ext cx="2503065" cy="2503065"/>
            </a:xfrm>
            <a:prstGeom prst="rect">
              <a:avLst/>
            </a:prstGeom>
          </p:spPr>
        </p:pic>
        <p:sp>
          <p:nvSpPr>
            <p:cNvPr id="22" name="Inhaltsplatzhalter 7">
              <a:extLst>
                <a:ext uri="{FF2B5EF4-FFF2-40B4-BE49-F238E27FC236}">
                  <a16:creationId xmlns:a16="http://schemas.microsoft.com/office/drawing/2014/main" id="{3681A944-E3A4-45E4-BDFC-B23270690182}"/>
                </a:ext>
              </a:extLst>
            </p:cNvPr>
            <p:cNvSpPr txBox="1">
              <a:spLocks/>
            </p:cNvSpPr>
            <p:nvPr/>
          </p:nvSpPr>
          <p:spPr>
            <a:xfrm>
              <a:off x="1155407" y="4712858"/>
              <a:ext cx="250306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vertex colors</a:t>
              </a: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2F012734-4B6A-4596-BD2D-BE7F53526014}"/>
              </a:ext>
            </a:extLst>
          </p:cNvPr>
          <p:cNvGrpSpPr/>
          <p:nvPr/>
        </p:nvGrpSpPr>
        <p:grpSpPr>
          <a:xfrm>
            <a:off x="4774909" y="1577809"/>
            <a:ext cx="2505511" cy="3926417"/>
            <a:chOff x="4774909" y="1170957"/>
            <a:chExt cx="2505511" cy="3926417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073BB9B5-01C8-4874-AB51-674F85E84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777355" y="1882633"/>
              <a:ext cx="2503065" cy="2503065"/>
            </a:xfrm>
            <a:prstGeom prst="rect">
              <a:avLst/>
            </a:prstGeom>
          </p:spPr>
        </p:pic>
        <p:sp>
          <p:nvSpPr>
            <p:cNvPr id="20" name="Inhaltsplatzhalter 7">
              <a:extLst>
                <a:ext uri="{FF2B5EF4-FFF2-40B4-BE49-F238E27FC236}">
                  <a16:creationId xmlns:a16="http://schemas.microsoft.com/office/drawing/2014/main" id="{21C9DAB3-1390-4170-ADED-81DFDA7E138C}"/>
                </a:ext>
              </a:extLst>
            </p:cNvPr>
            <p:cNvSpPr txBox="1">
              <a:spLocks/>
            </p:cNvSpPr>
            <p:nvPr/>
          </p:nvSpPr>
          <p:spPr>
            <a:xfrm>
              <a:off x="4774909" y="1170957"/>
              <a:ext cx="250306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2-WL</a:t>
              </a:r>
              <a:endParaRPr lang="en-US" sz="2400" dirty="0"/>
            </a:p>
          </p:txBody>
        </p:sp>
        <p:sp>
          <p:nvSpPr>
            <p:cNvPr id="23" name="Inhaltsplatzhalter 7">
              <a:extLst>
                <a:ext uri="{FF2B5EF4-FFF2-40B4-BE49-F238E27FC236}">
                  <a16:creationId xmlns:a16="http://schemas.microsoft.com/office/drawing/2014/main" id="{87200131-24ED-47C8-910A-278698FE7B53}"/>
                </a:ext>
              </a:extLst>
            </p:cNvPr>
            <p:cNvSpPr txBox="1">
              <a:spLocks/>
            </p:cNvSpPr>
            <p:nvPr/>
          </p:nvSpPr>
          <p:spPr>
            <a:xfrm>
              <a:off x="4774909" y="4385698"/>
              <a:ext cx="250306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vertex pair colors</a:t>
              </a:r>
            </a:p>
          </p:txBody>
        </p:sp>
      </p:grp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7EC7FBF8-1CA2-461B-B15F-93772A209C2A}"/>
              </a:ext>
            </a:extLst>
          </p:cNvPr>
          <p:cNvGrpSpPr/>
          <p:nvPr/>
        </p:nvGrpSpPr>
        <p:grpSpPr>
          <a:xfrm>
            <a:off x="8265076" y="1577809"/>
            <a:ext cx="2771516" cy="3926417"/>
            <a:chOff x="8265076" y="1170957"/>
            <a:chExt cx="2771516" cy="3926417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53320267-AC46-4CB0-A57F-283CD986A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399302" y="1885459"/>
              <a:ext cx="2503065" cy="2503065"/>
            </a:xfrm>
            <a:prstGeom prst="rect">
              <a:avLst/>
            </a:prstGeom>
          </p:spPr>
        </p:pic>
        <p:sp>
          <p:nvSpPr>
            <p:cNvPr id="21" name="Inhaltsplatzhalter 7">
              <a:extLst>
                <a:ext uri="{FF2B5EF4-FFF2-40B4-BE49-F238E27FC236}">
                  <a16:creationId xmlns:a16="http://schemas.microsoft.com/office/drawing/2014/main" id="{64EFC857-0E0C-45E9-9BFD-047DE30503C1}"/>
                </a:ext>
              </a:extLst>
            </p:cNvPr>
            <p:cNvSpPr txBox="1">
              <a:spLocks/>
            </p:cNvSpPr>
            <p:nvPr/>
          </p:nvSpPr>
          <p:spPr>
            <a:xfrm>
              <a:off x="8399301" y="1170957"/>
              <a:ext cx="250306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3-WL</a:t>
              </a:r>
              <a:endParaRPr lang="en-US" sz="2400" dirty="0"/>
            </a:p>
          </p:txBody>
        </p:sp>
        <p:sp>
          <p:nvSpPr>
            <p:cNvPr id="25" name="Inhaltsplatzhalter 7">
              <a:extLst>
                <a:ext uri="{FF2B5EF4-FFF2-40B4-BE49-F238E27FC236}">
                  <a16:creationId xmlns:a16="http://schemas.microsoft.com/office/drawing/2014/main" id="{5DCDF60A-2C07-423F-90D8-78577EFF3A12}"/>
                </a:ext>
              </a:extLst>
            </p:cNvPr>
            <p:cNvSpPr txBox="1">
              <a:spLocks/>
            </p:cNvSpPr>
            <p:nvPr/>
          </p:nvSpPr>
          <p:spPr>
            <a:xfrm>
              <a:off x="8265076" y="4385698"/>
              <a:ext cx="27715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vertex triple colors</a:t>
              </a:r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01FB888-805E-46CE-97DA-D431FE68E915}"/>
              </a:ext>
            </a:extLst>
          </p:cNvPr>
          <p:cNvGrpSpPr/>
          <p:nvPr/>
        </p:nvGrpSpPr>
        <p:grpSpPr>
          <a:xfrm>
            <a:off x="1366334" y="5606725"/>
            <a:ext cx="6898742" cy="711676"/>
            <a:chOff x="1688026" y="5467978"/>
            <a:chExt cx="6898742" cy="711676"/>
          </a:xfrm>
        </p:grpSpPr>
        <p:pic>
          <p:nvPicPr>
            <p:cNvPr id="28" name="Grafik 27">
              <a:extLst>
                <a:ext uri="{FF2B5EF4-FFF2-40B4-BE49-F238E27FC236}">
                  <a16:creationId xmlns:a16="http://schemas.microsoft.com/office/drawing/2014/main" id="{64783EF9-1BD8-473D-BAB5-2BA98D917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534440" y="5588990"/>
              <a:ext cx="5052328" cy="469653"/>
            </a:xfrm>
            <a:prstGeom prst="rect">
              <a:avLst/>
            </a:prstGeom>
          </p:spPr>
        </p:pic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65A0967B-934B-4A8C-8470-7CDCFEF4A7D3}"/>
                </a:ext>
              </a:extLst>
            </p:cNvPr>
            <p:cNvSpPr txBox="1">
              <a:spLocks/>
            </p:cNvSpPr>
            <p:nvPr/>
          </p:nvSpPr>
          <p:spPr>
            <a:xfrm>
              <a:off x="1688026" y="5467978"/>
              <a:ext cx="1784631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Refinement:</a:t>
              </a:r>
              <a:endParaRPr lang="en-US" sz="2400" dirty="0"/>
            </a:p>
          </p:txBody>
        </p: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B54564C5-E9A6-4287-A552-0483183431D1}"/>
              </a:ext>
            </a:extLst>
          </p:cNvPr>
          <p:cNvGrpSpPr/>
          <p:nvPr/>
        </p:nvGrpSpPr>
        <p:grpSpPr>
          <a:xfrm>
            <a:off x="3050510" y="5606725"/>
            <a:ext cx="7497288" cy="711676"/>
            <a:chOff x="3533863" y="5423102"/>
            <a:chExt cx="7497288" cy="711676"/>
          </a:xfrm>
        </p:grpSpPr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4A506297-CBC1-4BA8-8323-01E691038B15}"/>
                </a:ext>
              </a:extLst>
            </p:cNvPr>
            <p:cNvSpPr/>
            <p:nvPr/>
          </p:nvSpPr>
          <p:spPr>
            <a:xfrm>
              <a:off x="3533863" y="5423102"/>
              <a:ext cx="7322999" cy="711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247ECCDB-58CB-4AF7-9634-184384B44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694857" y="5543641"/>
              <a:ext cx="7336294" cy="472846"/>
            </a:xfrm>
            <a:prstGeom prst="rect">
              <a:avLst/>
            </a:prstGeom>
          </p:spPr>
        </p:pic>
      </p:grpSp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AFA0750B-C6E5-42D3-98FC-967BC525BF59}"/>
              </a:ext>
            </a:extLst>
          </p:cNvPr>
          <p:cNvGrpSpPr/>
          <p:nvPr/>
        </p:nvGrpSpPr>
        <p:grpSpPr>
          <a:xfrm>
            <a:off x="1222520" y="993562"/>
            <a:ext cx="9746960" cy="536147"/>
            <a:chOff x="1222520" y="993562"/>
            <a:chExt cx="9746960" cy="536147"/>
          </a:xfrm>
        </p:grpSpPr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20497B3E-7957-4CC2-91CF-E98AE6391470}"/>
                </a:ext>
              </a:extLst>
            </p:cNvPr>
            <p:cNvCxnSpPr>
              <a:cxnSpLocks/>
            </p:cNvCxnSpPr>
            <p:nvPr/>
          </p:nvCxnSpPr>
          <p:spPr>
            <a:xfrm>
              <a:off x="1222520" y="1528628"/>
              <a:ext cx="9746960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Inhaltsplatzhalter 7">
              <a:extLst>
                <a:ext uri="{FF2B5EF4-FFF2-40B4-BE49-F238E27FC236}">
                  <a16:creationId xmlns:a16="http://schemas.microsoft.com/office/drawing/2014/main" id="{721F9A61-E4F1-41AB-A847-230568945D9A}"/>
                </a:ext>
              </a:extLst>
            </p:cNvPr>
            <p:cNvSpPr txBox="1">
              <a:spLocks/>
            </p:cNvSpPr>
            <p:nvPr/>
          </p:nvSpPr>
          <p:spPr>
            <a:xfrm>
              <a:off x="2615268" y="993562"/>
              <a:ext cx="6822348" cy="536147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B050"/>
                  </a:solidFill>
                </a:rPr>
                <a:t>Discriminative </a:t>
              </a:r>
              <a:r>
                <a:rPr lang="en-US" sz="2000" b="1" dirty="0">
                  <a:solidFill>
                    <a:srgbClr val="00B050"/>
                  </a:solidFill>
                </a:rPr>
                <a:t>power</a:t>
              </a:r>
              <a:r>
                <a:rPr lang="en-US" sz="2000" dirty="0">
                  <a:solidFill>
                    <a:srgbClr val="002060"/>
                  </a:solidFill>
                </a:rPr>
                <a:t> &amp; </a:t>
              </a:r>
              <a:r>
                <a:rPr lang="en-US" sz="2000" dirty="0">
                  <a:solidFill>
                    <a:srgbClr val="C00000"/>
                  </a:solidFill>
                </a:rPr>
                <a:t>runtime </a:t>
              </a:r>
              <a:r>
                <a:rPr lang="en-US" sz="2000" b="1" dirty="0">
                  <a:solidFill>
                    <a:srgbClr val="C00000"/>
                  </a:solidFill>
                </a:rPr>
                <a:t>cost</a:t>
              </a:r>
            </a:p>
          </p:txBody>
        </p:sp>
      </p:grpSp>
      <p:sp>
        <p:nvSpPr>
          <p:cNvPr id="43" name="Ellipse 42">
            <a:extLst>
              <a:ext uri="{FF2B5EF4-FFF2-40B4-BE49-F238E27FC236}">
                <a16:creationId xmlns:a16="http://schemas.microsoft.com/office/drawing/2014/main" id="{7F92F5FF-F0C9-48CD-910E-4BA27CAD0749}"/>
              </a:ext>
            </a:extLst>
          </p:cNvPr>
          <p:cNvSpPr/>
          <p:nvPr/>
        </p:nvSpPr>
        <p:spPr>
          <a:xfrm>
            <a:off x="5375247" y="1668722"/>
            <a:ext cx="1302390" cy="53722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924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2-Dimensional</a:t>
            </a:r>
            <a:r>
              <a:rPr lang="en-US" dirty="0"/>
              <a:t> Weisfeiler-Lehman Colorings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37" name="Grafik 36">
            <a:extLst>
              <a:ext uri="{FF2B5EF4-FFF2-40B4-BE49-F238E27FC236}">
                <a16:creationId xmlns:a16="http://schemas.microsoft.com/office/drawing/2014/main" id="{8728FC56-D706-4E3C-BCB3-E70639CC32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00766" y="1071975"/>
            <a:ext cx="9245542" cy="2511996"/>
          </a:xfrm>
          <a:prstGeom prst="rect">
            <a:avLst/>
          </a:prstGeom>
        </p:spPr>
      </p:pic>
      <p:sp>
        <p:nvSpPr>
          <p:cNvPr id="40" name="Inhaltsplatzhalter 7">
            <a:extLst>
              <a:ext uri="{FF2B5EF4-FFF2-40B4-BE49-F238E27FC236}">
                <a16:creationId xmlns:a16="http://schemas.microsoft.com/office/drawing/2014/main" id="{A9CD49E3-B818-4BCE-A98E-4D56CAB764A7}"/>
              </a:ext>
            </a:extLst>
          </p:cNvPr>
          <p:cNvSpPr txBox="1">
            <a:spLocks/>
          </p:cNvSpPr>
          <p:nvPr/>
        </p:nvSpPr>
        <p:spPr>
          <a:xfrm>
            <a:off x="527537" y="2150348"/>
            <a:ext cx="1191606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1-WL:</a:t>
            </a:r>
            <a:endParaRPr lang="en-US" sz="2400" dirty="0"/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97536BB1-3CEE-47BD-A331-4E546BFEFC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000768" y="3801398"/>
            <a:ext cx="9245540" cy="2511996"/>
          </a:xfrm>
          <a:prstGeom prst="rect">
            <a:avLst/>
          </a:prstGeom>
        </p:spPr>
      </p:pic>
      <p:sp>
        <p:nvSpPr>
          <p:cNvPr id="41" name="Inhaltsplatzhalter 7">
            <a:extLst>
              <a:ext uri="{FF2B5EF4-FFF2-40B4-BE49-F238E27FC236}">
                <a16:creationId xmlns:a16="http://schemas.microsoft.com/office/drawing/2014/main" id="{D85C4CA0-B742-48CC-BC42-192878D6E9C4}"/>
              </a:ext>
            </a:extLst>
          </p:cNvPr>
          <p:cNvSpPr txBox="1">
            <a:spLocks/>
          </p:cNvSpPr>
          <p:nvPr/>
        </p:nvSpPr>
        <p:spPr>
          <a:xfrm>
            <a:off x="527537" y="4869500"/>
            <a:ext cx="1191606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2-WL: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1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wl2title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2-Dimensional</a:t>
            </a:r>
            <a:r>
              <a:rPr lang="en-US" dirty="0"/>
              <a:t> Weisfeiler-Lehman Colorings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97536BB1-3CEE-47BD-A331-4E546BFEFC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0212" y="1635853"/>
            <a:ext cx="10451576" cy="28396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!!none">
                <a:extLst>
                  <a:ext uri="{FF2B5EF4-FFF2-40B4-BE49-F238E27FC236}">
                    <a16:creationId xmlns:a16="http://schemas.microsoft.com/office/drawing/2014/main" id="{A72DAE54-B119-484B-957D-1299E59EF82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83777" y="5355028"/>
                <a:ext cx="9624446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dirty="0"/>
                  <a:t>2-WL</a:t>
                </a:r>
                <a:r>
                  <a:rPr lang="de-DE" sz="2400" dirty="0"/>
                  <a:t> </a:t>
                </a:r>
                <a:r>
                  <a:rPr lang="en-US" sz="2400" dirty="0"/>
                  <a:t>can</a:t>
                </a:r>
                <a:r>
                  <a:rPr lang="de-DE" sz="2400" dirty="0"/>
                  <a:t> </a:t>
                </a:r>
                <a:r>
                  <a:rPr lang="en-US" sz="2400" dirty="0"/>
                  <a:t>count the number o​f cycles o​f length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≤7</m:t>
                    </m:r>
                  </m:oMath>
                </a14:m>
                <a:r>
                  <a:rPr lang="de-DE" sz="2400" dirty="0"/>
                  <a:t> </a:t>
                </a:r>
                <a:endParaRPr lang="en-US" sz="2400" dirty="0"/>
              </a:p>
            </p:txBody>
          </p:sp>
        </mc:Choice>
        <mc:Fallback xmlns="">
          <p:sp>
            <p:nvSpPr>
              <p:cNvPr id="10" name="!!none">
                <a:extLst>
                  <a:ext uri="{FF2B5EF4-FFF2-40B4-BE49-F238E27FC236}">
                    <a16:creationId xmlns:a16="http://schemas.microsoft.com/office/drawing/2014/main" id="{A72DAE54-B119-484B-957D-1299E59EF8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3777" y="5355028"/>
                <a:ext cx="9624446" cy="711676"/>
              </a:xfrm>
              <a:prstGeom prst="rect">
                <a:avLst/>
              </a:prstGeom>
              <a:blipFill>
                <a:blip r:embed="rId4"/>
                <a:stretch>
                  <a:fillRect b="-25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Inhaltsplatzhalter 7">
            <a:extLst>
              <a:ext uri="{FF2B5EF4-FFF2-40B4-BE49-F238E27FC236}">
                <a16:creationId xmlns:a16="http://schemas.microsoft.com/office/drawing/2014/main" id="{082A288E-A0BB-4ABE-9F45-F76C7A5FFFB9}"/>
              </a:ext>
            </a:extLst>
          </p:cNvPr>
          <p:cNvSpPr txBox="1">
            <a:spLocks/>
          </p:cNvSpPr>
          <p:nvPr/>
        </p:nvSpPr>
        <p:spPr>
          <a:xfrm>
            <a:off x="3540153" y="4359836"/>
            <a:ext cx="2428613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one 6-cycle</a:t>
            </a:r>
          </a:p>
        </p:txBody>
      </p:sp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6F61407-C728-4905-BF22-A109B8B5BEC3}"/>
              </a:ext>
            </a:extLst>
          </p:cNvPr>
          <p:cNvSpPr txBox="1">
            <a:spLocks/>
          </p:cNvSpPr>
          <p:nvPr/>
        </p:nvSpPr>
        <p:spPr>
          <a:xfrm>
            <a:off x="9019562" y="4359836"/>
            <a:ext cx="2428613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two 3-cycles</a:t>
            </a:r>
          </a:p>
        </p:txBody>
      </p:sp>
    </p:spTree>
    <p:extLst>
      <p:ext uri="{BB962C8B-B14F-4D97-AF65-F5344CB8AC3E}">
        <p14:creationId xmlns:p14="http://schemas.microsoft.com/office/powerpoint/2010/main" val="3447672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to Aggregate on </a:t>
            </a:r>
            <a:r>
              <a:rPr lang="en-US" b="1" dirty="0"/>
              <a:t>Unstructured Data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7C30C04-17A6-47E6-96C8-40BA360A6D8C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7" name="init">
            <a:extLst>
              <a:ext uri="{FF2B5EF4-FFF2-40B4-BE49-F238E27FC236}">
                <a16:creationId xmlns:a16="http://schemas.microsoft.com/office/drawing/2014/main" id="{FDF9C497-1096-40AC-B9DC-79149DD90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54780" y="2328683"/>
            <a:ext cx="9482440" cy="2947244"/>
          </a:xfrm>
          <a:prstGeom prst="rect">
            <a:avLst/>
          </a:prstGeom>
        </p:spPr>
      </p:pic>
      <p:pic>
        <p:nvPicPr>
          <p:cNvPr id="18" name="eval">
            <a:extLst>
              <a:ext uri="{FF2B5EF4-FFF2-40B4-BE49-F238E27FC236}">
                <a16:creationId xmlns:a16="http://schemas.microsoft.com/office/drawing/2014/main" id="{D33B57A1-282D-4316-A589-14FDEBE41D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354781" y="2328683"/>
            <a:ext cx="9482437" cy="2947244"/>
          </a:xfrm>
          <a:prstGeom prst="rect">
            <a:avLst/>
          </a:prstGeom>
        </p:spPr>
      </p:pic>
      <p:pic>
        <p:nvPicPr>
          <p:cNvPr id="8" name="agg">
            <a:extLst>
              <a:ext uri="{FF2B5EF4-FFF2-40B4-BE49-F238E27FC236}">
                <a16:creationId xmlns:a16="http://schemas.microsoft.com/office/drawing/2014/main" id="{B4258D52-C687-43CC-9B1F-57702C7231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354781" y="2328682"/>
            <a:ext cx="9482437" cy="2947244"/>
          </a:xfrm>
          <a:prstGeom prst="rect">
            <a:avLst/>
          </a:prstGeom>
        </p:spPr>
      </p:pic>
      <p:pic>
        <p:nvPicPr>
          <p:cNvPr id="20" name="classAB">
            <a:extLst>
              <a:ext uri="{FF2B5EF4-FFF2-40B4-BE49-F238E27FC236}">
                <a16:creationId xmlns:a16="http://schemas.microsoft.com/office/drawing/2014/main" id="{F6FF8618-48B1-430B-B50D-6470AC938E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354781" y="2328683"/>
            <a:ext cx="9482437" cy="2947243"/>
          </a:xfrm>
          <a:prstGeom prst="rect">
            <a:avLst/>
          </a:prstGeom>
        </p:spPr>
      </p:pic>
      <p:grpSp>
        <p:nvGrpSpPr>
          <p:cNvPr id="9" name="labels">
            <a:extLst>
              <a:ext uri="{FF2B5EF4-FFF2-40B4-BE49-F238E27FC236}">
                <a16:creationId xmlns:a16="http://schemas.microsoft.com/office/drawing/2014/main" id="{4D576279-408D-4407-A8BE-DDFC3A9391C3}"/>
              </a:ext>
            </a:extLst>
          </p:cNvPr>
          <p:cNvGrpSpPr/>
          <p:nvPr/>
        </p:nvGrpSpPr>
        <p:grpSpPr>
          <a:xfrm>
            <a:off x="3414578" y="3809478"/>
            <a:ext cx="2941152" cy="2313010"/>
            <a:chOff x="3414578" y="3436172"/>
            <a:chExt cx="2941152" cy="2313010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A54822-BB38-4EA7-AE40-21027051B8FE}"/>
                </a:ext>
              </a:extLst>
            </p:cNvPr>
            <p:cNvSpPr/>
            <p:nvPr/>
          </p:nvSpPr>
          <p:spPr>
            <a:xfrm>
              <a:off x="3414578" y="3436172"/>
              <a:ext cx="133241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1B1B1B"/>
                  </a:solidFill>
                  <a:latin typeface="Roboto Light" panose="020B0604020202020204" charset="0"/>
                  <a:ea typeface="Roboto Light" panose="020B0604020202020204" charset="0"/>
                </a:rPr>
                <a:t>composition</a:t>
              </a: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B6158941-741A-4AEF-BE71-C65C9B736468}"/>
                </a:ext>
              </a:extLst>
            </p:cNvPr>
            <p:cNvSpPr/>
            <p:nvPr/>
          </p:nvSpPr>
          <p:spPr>
            <a:xfrm>
              <a:off x="5117891" y="5410628"/>
              <a:ext cx="123783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1B1B1B"/>
                  </a:solidFill>
                  <a:latin typeface="Roboto Light" panose="020B0604020202020204" charset="0"/>
                  <a:ea typeface="Roboto Light" panose="020B0604020202020204" charset="0"/>
                </a:rPr>
                <a:t>constituent</a:t>
              </a:r>
            </a:p>
          </p:txBody>
        </p: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4FF49B52-3DB1-4D53-B6FD-5911C41226FB}"/>
                </a:ext>
              </a:extLst>
            </p:cNvPr>
            <p:cNvCxnSpPr>
              <a:cxnSpLocks/>
              <a:stCxn id="11" idx="0"/>
            </p:cNvCxnSpPr>
            <p:nvPr/>
          </p:nvCxnSpPr>
          <p:spPr>
            <a:xfrm flipH="1" flipV="1">
              <a:off x="5641598" y="4760752"/>
              <a:ext cx="95213" cy="649876"/>
            </a:xfrm>
            <a:prstGeom prst="line">
              <a:avLst/>
            </a:prstGeom>
            <a:ln w="28575">
              <a:solidFill>
                <a:srgbClr val="1B1B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explain">
            <a:extLst>
              <a:ext uri="{FF2B5EF4-FFF2-40B4-BE49-F238E27FC236}">
                <a16:creationId xmlns:a16="http://schemas.microsoft.com/office/drawing/2014/main" id="{05E89E4F-8340-4362-9920-892144508D77}"/>
              </a:ext>
            </a:extLst>
          </p:cNvPr>
          <p:cNvSpPr txBox="1">
            <a:spLocks/>
          </p:cNvSpPr>
          <p:nvPr/>
        </p:nvSpPr>
        <p:spPr>
          <a:xfrm>
            <a:off x="7708175" y="1194296"/>
            <a:ext cx="3217363" cy="5996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b="1" dirty="0"/>
              <a:t>Localized explainability</a:t>
            </a:r>
          </a:p>
        </p:txBody>
      </p:sp>
      <p:sp>
        <p:nvSpPr>
          <p:cNvPr id="23" name="perm">
            <a:extLst>
              <a:ext uri="{FF2B5EF4-FFF2-40B4-BE49-F238E27FC236}">
                <a16:creationId xmlns:a16="http://schemas.microsoft.com/office/drawing/2014/main" id="{3BFFAF60-3037-46B1-B7E6-3C0A0D398035}"/>
              </a:ext>
            </a:extLst>
          </p:cNvPr>
          <p:cNvSpPr txBox="1">
            <a:spLocks/>
          </p:cNvSpPr>
          <p:nvPr/>
        </p:nvSpPr>
        <p:spPr>
          <a:xfrm>
            <a:off x="1269956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Permutation invariance</a:t>
            </a:r>
            <a:endParaRPr lang="en-US" sz="2000" b="1" dirty="0"/>
          </a:p>
        </p:txBody>
      </p:sp>
      <p:sp>
        <p:nvSpPr>
          <p:cNvPr id="24" name="size">
            <a:extLst>
              <a:ext uri="{FF2B5EF4-FFF2-40B4-BE49-F238E27FC236}">
                <a16:creationId xmlns:a16="http://schemas.microsoft.com/office/drawing/2014/main" id="{61C901B4-0E56-4F40-9310-421FD46B96A4}"/>
              </a:ext>
            </a:extLst>
          </p:cNvPr>
          <p:cNvSpPr txBox="1">
            <a:spLocks/>
          </p:cNvSpPr>
          <p:nvPr/>
        </p:nvSpPr>
        <p:spPr>
          <a:xfrm>
            <a:off x="4487318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Variable input size</a:t>
            </a:r>
            <a:endParaRPr lang="en-US" sz="2000" b="1" dirty="0"/>
          </a:p>
        </p:txBody>
      </p:sp>
      <p:pic>
        <p:nvPicPr>
          <p:cNvPr id="17" name="!!classB" hidden="1">
            <a:extLst>
              <a:ext uri="{FF2B5EF4-FFF2-40B4-BE49-F238E27FC236}">
                <a16:creationId xmlns:a16="http://schemas.microsoft.com/office/drawing/2014/main" id="{F5A1E6D5-394A-48B4-93A2-22934DEBAF0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93415" t="49522" b="41345"/>
          <a:stretch/>
        </p:blipFill>
        <p:spPr>
          <a:xfrm>
            <a:off x="10212779" y="3788229"/>
            <a:ext cx="624439" cy="26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733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/>
      <p:bldP spid="23" grpId="0" uiExpand="1" build="p"/>
      <p:bldP spid="24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none2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Existing GC/GR Approaches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20DCE4FF-19C5-4168-879E-3133F101A7FA}"/>
              </a:ext>
            </a:extLst>
          </p:cNvPr>
          <p:cNvGrpSpPr/>
          <p:nvPr/>
        </p:nvGrpSpPr>
        <p:grpSpPr>
          <a:xfrm>
            <a:off x="6748858" y="1843390"/>
            <a:ext cx="4361711" cy="2667242"/>
            <a:chOff x="4794827" y="4041074"/>
            <a:chExt cx="3295650" cy="2015332"/>
          </a:xfrm>
        </p:grpSpPr>
        <p:sp>
          <p:nvSpPr>
            <p:cNvPr id="13" name="Inhaltsplatzhalter 7">
              <a:extLst>
                <a:ext uri="{FF2B5EF4-FFF2-40B4-BE49-F238E27FC236}">
                  <a16:creationId xmlns:a16="http://schemas.microsoft.com/office/drawing/2014/main" id="{DCAF2207-475B-4EA4-8451-9BEC1303A66A}"/>
                </a:ext>
              </a:extLst>
            </p:cNvPr>
            <p:cNvSpPr txBox="1">
              <a:spLocks/>
            </p:cNvSpPr>
            <p:nvPr/>
          </p:nvSpPr>
          <p:spPr>
            <a:xfrm>
              <a:off x="4794827" y="5393624"/>
              <a:ext cx="3295650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Graph Neural Networks</a:t>
              </a:r>
            </a:p>
          </p:txBody>
        </p:sp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68FD9D38-FB0F-42FA-8C61-E00A0F763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794827" y="4041074"/>
              <a:ext cx="3295650" cy="1352550"/>
            </a:xfrm>
            <a:prstGeom prst="rect">
              <a:avLst/>
            </a:prstGeom>
          </p:spPr>
        </p:pic>
      </p:grpSp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081432" y="3633456"/>
            <a:ext cx="4938935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Embeddings &amp; Kernels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1432" y="1843390"/>
            <a:ext cx="4865956" cy="1790066"/>
          </a:xfrm>
          <a:prstGeom prst="rect">
            <a:avLst/>
          </a:prstGeom>
        </p:spPr>
      </p:pic>
      <p:sp>
        <p:nvSpPr>
          <p:cNvPr id="24" name="!!wl2title">
            <a:extLst>
              <a:ext uri="{FF2B5EF4-FFF2-40B4-BE49-F238E27FC236}">
                <a16:creationId xmlns:a16="http://schemas.microsoft.com/office/drawing/2014/main" id="{6AA4B98E-421C-4386-AC69-17CD36550BE0}"/>
              </a:ext>
            </a:extLst>
          </p:cNvPr>
          <p:cNvSpPr txBox="1">
            <a:spLocks/>
          </p:cNvSpPr>
          <p:nvPr/>
        </p:nvSpPr>
        <p:spPr>
          <a:xfrm>
            <a:off x="5751834" y="4941311"/>
            <a:ext cx="4296385" cy="711670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Weisfeiler-Lehman Colorings</a:t>
            </a:r>
          </a:p>
        </p:txBody>
      </p:sp>
      <p:sp>
        <p:nvSpPr>
          <p:cNvPr id="25" name="Inhaltsplatzhalter 7">
            <a:extLst>
              <a:ext uri="{FF2B5EF4-FFF2-40B4-BE49-F238E27FC236}">
                <a16:creationId xmlns:a16="http://schemas.microsoft.com/office/drawing/2014/main" id="{1AC246D4-C63F-4308-B655-B73B7CE1F2B0}"/>
              </a:ext>
            </a:extLst>
          </p:cNvPr>
          <p:cNvSpPr txBox="1">
            <a:spLocks/>
          </p:cNvSpPr>
          <p:nvPr/>
        </p:nvSpPr>
        <p:spPr>
          <a:xfrm>
            <a:off x="2143781" y="4945479"/>
            <a:ext cx="3486416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Theoretical</a:t>
            </a:r>
            <a:r>
              <a:rPr lang="en-US" sz="2400" dirty="0"/>
              <a:t> </a:t>
            </a:r>
            <a:r>
              <a:rPr lang="en-US" sz="2400" b="1" dirty="0"/>
              <a:t>foundations</a:t>
            </a:r>
            <a:r>
              <a:rPr lang="en-US" sz="2400" dirty="0"/>
              <a:t>:</a:t>
            </a:r>
          </a:p>
        </p:txBody>
      </p: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CF6B4245-CF63-4021-8DAE-0EB01E0E7A78}"/>
              </a:ext>
            </a:extLst>
          </p:cNvPr>
          <p:cNvCxnSpPr>
            <a:cxnSpLocks/>
          </p:cNvCxnSpPr>
          <p:nvPr/>
        </p:nvCxnSpPr>
        <p:spPr>
          <a:xfrm>
            <a:off x="819582" y="4719730"/>
            <a:ext cx="10552836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Ellipse 31">
            <a:extLst>
              <a:ext uri="{FF2B5EF4-FFF2-40B4-BE49-F238E27FC236}">
                <a16:creationId xmlns:a16="http://schemas.microsoft.com/office/drawing/2014/main" id="{1CFD2820-700B-4014-913E-49E071581B0A}"/>
              </a:ext>
            </a:extLst>
          </p:cNvPr>
          <p:cNvSpPr/>
          <p:nvPr/>
        </p:nvSpPr>
        <p:spPr>
          <a:xfrm>
            <a:off x="1377211" y="3616945"/>
            <a:ext cx="4375061" cy="910199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Inhaltsplatzhalter 7">
            <a:extLst>
              <a:ext uri="{FF2B5EF4-FFF2-40B4-BE49-F238E27FC236}">
                <a16:creationId xmlns:a16="http://schemas.microsoft.com/office/drawing/2014/main" id="{3936DD76-30CA-4917-AA82-9CC487A19FDC}"/>
              </a:ext>
            </a:extLst>
          </p:cNvPr>
          <p:cNvSpPr txBox="1">
            <a:spLocks/>
          </p:cNvSpPr>
          <p:nvPr/>
        </p:nvSpPr>
        <p:spPr>
          <a:xfrm>
            <a:off x="9829755" y="4970245"/>
            <a:ext cx="436927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  <a:endParaRPr lang="en-US" sz="2000" b="1" dirty="0">
              <a:solidFill>
                <a:srgbClr val="00B050"/>
              </a:solidFill>
              <a:latin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616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Graph Embeddings &amp; Kernels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36374" y="1472178"/>
            <a:ext cx="5319251" cy="1956822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B6210B49-C73B-4C02-82FD-00015DAFBE3C}"/>
              </a:ext>
            </a:extLst>
          </p:cNvPr>
          <p:cNvGrpSpPr/>
          <p:nvPr/>
        </p:nvGrpSpPr>
        <p:grpSpPr>
          <a:xfrm>
            <a:off x="1027889" y="3600519"/>
            <a:ext cx="10136219" cy="2574452"/>
            <a:chOff x="1027889" y="3600519"/>
            <a:chExt cx="10136219" cy="2574452"/>
          </a:xfrm>
        </p:grpSpPr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1732BA7D-9D9A-4EE0-BDC6-5B67AAA531A2}"/>
                </a:ext>
              </a:extLst>
            </p:cNvPr>
            <p:cNvGrpSpPr/>
            <p:nvPr/>
          </p:nvGrpSpPr>
          <p:grpSpPr>
            <a:xfrm>
              <a:off x="1027889" y="3955163"/>
              <a:ext cx="10136219" cy="2219808"/>
              <a:chOff x="1186952" y="4100361"/>
              <a:chExt cx="10136219" cy="2219808"/>
            </a:xfrm>
          </p:grpSpPr>
          <p:grpSp>
            <p:nvGrpSpPr>
              <p:cNvPr id="6" name="Gruppieren 5">
                <a:extLst>
                  <a:ext uri="{FF2B5EF4-FFF2-40B4-BE49-F238E27FC236}">
                    <a16:creationId xmlns:a16="http://schemas.microsoft.com/office/drawing/2014/main" id="{D31FEFA8-C979-49BF-AB69-9FF7217A20F0}"/>
                  </a:ext>
                </a:extLst>
              </p:cNvPr>
              <p:cNvGrpSpPr/>
              <p:nvPr/>
            </p:nvGrpSpPr>
            <p:grpSpPr>
              <a:xfrm>
                <a:off x="1186952" y="4100361"/>
                <a:ext cx="3486416" cy="1595981"/>
                <a:chOff x="1186952" y="4100361"/>
                <a:chExt cx="3486416" cy="1595981"/>
              </a:xfrm>
            </p:grpSpPr>
            <p:sp>
              <p:nvSpPr>
                <p:cNvPr id="18" name="Inhaltsplatzhalter 7">
                  <a:extLst>
                    <a:ext uri="{FF2B5EF4-FFF2-40B4-BE49-F238E27FC236}">
                      <a16:creationId xmlns:a16="http://schemas.microsoft.com/office/drawing/2014/main" id="{2BA2DF2F-ABA6-4B51-A79B-8EB2774AF7B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186952" y="4100361"/>
                  <a:ext cx="3486416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Fingerprint embeddings</a:t>
                  </a:r>
                </a:p>
              </p:txBody>
            </p:sp>
            <p:sp>
              <p:nvSpPr>
                <p:cNvPr id="19" name="Inhaltsplatzhalter 7">
                  <a:extLst>
                    <a:ext uri="{FF2B5EF4-FFF2-40B4-BE49-F238E27FC236}">
                      <a16:creationId xmlns:a16="http://schemas.microsoft.com/office/drawing/2014/main" id="{F1EE9628-9D01-4061-9091-0E49BA577EB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979407" y="4984666"/>
                  <a:ext cx="1901505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graph2vec</a:t>
                  </a:r>
                </a:p>
              </p:txBody>
            </p:sp>
          </p:grpSp>
          <p:grpSp>
            <p:nvGrpSpPr>
              <p:cNvPr id="8" name="Gruppieren 7">
                <a:extLst>
                  <a:ext uri="{FF2B5EF4-FFF2-40B4-BE49-F238E27FC236}">
                    <a16:creationId xmlns:a16="http://schemas.microsoft.com/office/drawing/2014/main" id="{7BF96CA9-40D5-4A60-891F-F52E8DD9784E}"/>
                  </a:ext>
                </a:extLst>
              </p:cNvPr>
              <p:cNvGrpSpPr/>
              <p:nvPr/>
            </p:nvGrpSpPr>
            <p:grpSpPr>
              <a:xfrm>
                <a:off x="5205148" y="4100534"/>
                <a:ext cx="3486416" cy="2219635"/>
                <a:chOff x="4846693" y="4100361"/>
                <a:chExt cx="3486416" cy="2219635"/>
              </a:xfrm>
            </p:grpSpPr>
            <p:sp>
              <p:nvSpPr>
                <p:cNvPr id="20" name="Inhaltsplatzhalter 7">
                  <a:extLst>
                    <a:ext uri="{FF2B5EF4-FFF2-40B4-BE49-F238E27FC236}">
                      <a16:creationId xmlns:a16="http://schemas.microsoft.com/office/drawing/2014/main" id="{01B30A4F-077B-4786-ADB2-CFC2AD4DA61C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126372" y="4100361"/>
                  <a:ext cx="2927058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WL subtree kernel</a:t>
                  </a:r>
                </a:p>
              </p:txBody>
            </p:sp>
            <p:sp>
              <p:nvSpPr>
                <p:cNvPr id="23" name="Inhaltsplatzhalter 7">
                  <a:extLst>
                    <a:ext uri="{FF2B5EF4-FFF2-40B4-BE49-F238E27FC236}">
                      <a16:creationId xmlns:a16="http://schemas.microsoft.com/office/drawing/2014/main" id="{2C1FE1C6-01F9-4A31-99BE-D585194E9F6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46693" y="4984666"/>
                  <a:ext cx="3486416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WL shortest-path kernel</a:t>
                  </a:r>
                </a:p>
              </p:txBody>
            </p:sp>
            <p:sp>
              <p:nvSpPr>
                <p:cNvPr id="30" name="Inhaltsplatzhalter 7">
                  <a:extLst>
                    <a:ext uri="{FF2B5EF4-FFF2-40B4-BE49-F238E27FC236}">
                      <a16:creationId xmlns:a16="http://schemas.microsoft.com/office/drawing/2014/main" id="{A41B7B83-F7A5-49CB-940C-EFBEEF48FF7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46693" y="5608320"/>
                  <a:ext cx="3486416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…</a:t>
                  </a:r>
                </a:p>
              </p:txBody>
            </p:sp>
          </p:grpSp>
          <p:grpSp>
            <p:nvGrpSpPr>
              <p:cNvPr id="10" name="Gruppieren 9">
                <a:extLst>
                  <a:ext uri="{FF2B5EF4-FFF2-40B4-BE49-F238E27FC236}">
                    <a16:creationId xmlns:a16="http://schemas.microsoft.com/office/drawing/2014/main" id="{6E6B9F69-48BA-4BD1-925C-181345D02F35}"/>
                  </a:ext>
                </a:extLst>
              </p:cNvPr>
              <p:cNvGrpSpPr/>
              <p:nvPr/>
            </p:nvGrpSpPr>
            <p:grpSpPr>
              <a:xfrm>
                <a:off x="9223345" y="4100361"/>
                <a:ext cx="2099826" cy="1595981"/>
                <a:chOff x="9223345" y="4100361"/>
                <a:chExt cx="2099826" cy="1595981"/>
              </a:xfrm>
            </p:grpSpPr>
            <p:sp>
              <p:nvSpPr>
                <p:cNvPr id="26" name="Inhaltsplatzhalter 7">
                  <a:extLst>
                    <a:ext uri="{FF2B5EF4-FFF2-40B4-BE49-F238E27FC236}">
                      <a16:creationId xmlns:a16="http://schemas.microsoft.com/office/drawing/2014/main" id="{9FC28BB5-3022-4E98-A2CD-B5BFD29CD9C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223345" y="4100361"/>
                  <a:ext cx="2099826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2-LWL kernel</a:t>
                  </a:r>
                </a:p>
              </p:txBody>
            </p:sp>
            <p:sp>
              <p:nvSpPr>
                <p:cNvPr id="27" name="Inhaltsplatzhalter 7">
                  <a:extLst>
                    <a:ext uri="{FF2B5EF4-FFF2-40B4-BE49-F238E27FC236}">
                      <a16:creationId xmlns:a16="http://schemas.microsoft.com/office/drawing/2014/main" id="{BAA8FBC5-617B-4B15-A82F-745528C1D9D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223345" y="4984666"/>
                  <a:ext cx="2099826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2-GWL kernel</a:t>
                  </a:r>
                </a:p>
              </p:txBody>
            </p:sp>
          </p:grpSp>
        </p:grpSp>
        <p:sp>
          <p:nvSpPr>
            <p:cNvPr id="28" name="Geschweifte Klammer rechts 27">
              <a:extLst>
                <a:ext uri="{FF2B5EF4-FFF2-40B4-BE49-F238E27FC236}">
                  <a16:creationId xmlns:a16="http://schemas.microsoft.com/office/drawing/2014/main" id="{468EC257-E7BD-4242-B1CE-BBE0E8240681}"/>
                </a:ext>
              </a:extLst>
            </p:cNvPr>
            <p:cNvSpPr/>
            <p:nvPr/>
          </p:nvSpPr>
          <p:spPr>
            <a:xfrm rot="16200000">
              <a:off x="5914619" y="-1156771"/>
              <a:ext cx="362759" cy="9877340"/>
            </a:xfrm>
            <a:prstGeom prst="rightBrace">
              <a:avLst>
                <a:gd name="adj1" fmla="val 64991"/>
                <a:gd name="adj2" fmla="val 54820"/>
              </a:avLst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Ellipse 30">
            <a:extLst>
              <a:ext uri="{FF2B5EF4-FFF2-40B4-BE49-F238E27FC236}">
                <a16:creationId xmlns:a16="http://schemas.microsoft.com/office/drawing/2014/main" id="{A7E0A932-41D7-4EED-A9D4-D037EBEE533B}"/>
              </a:ext>
            </a:extLst>
          </p:cNvPr>
          <p:cNvSpPr/>
          <p:nvPr/>
        </p:nvSpPr>
        <p:spPr>
          <a:xfrm>
            <a:off x="5281873" y="3923488"/>
            <a:ext cx="3023228" cy="782738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1" name="!!wlst">
            <a:extLst>
              <a:ext uri="{FF2B5EF4-FFF2-40B4-BE49-F238E27FC236}">
                <a16:creationId xmlns:a16="http://schemas.microsoft.com/office/drawing/2014/main" id="{C7355E15-FE00-4981-9100-27B6AFB855FB}"/>
              </a:ext>
            </a:extLst>
          </p:cNvPr>
          <p:cNvSpPr txBox="1">
            <a:spLocks/>
          </p:cNvSpPr>
          <p:nvPr/>
        </p:nvSpPr>
        <p:spPr>
          <a:xfrm>
            <a:off x="5325764" y="3955163"/>
            <a:ext cx="2927058" cy="711676"/>
          </a:xfrm>
          <a:prstGeom prst="rect">
            <a:avLst/>
          </a:prstGeom>
          <a:effectLst/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>
                    <a:alpha val="0"/>
                  </a:schemeClr>
                </a:solidFill>
              </a:rPr>
              <a:t>WL Subtree Kernel</a:t>
            </a:r>
          </a:p>
        </p:txBody>
      </p:sp>
    </p:spTree>
    <p:extLst>
      <p:ext uri="{BB962C8B-B14F-4D97-AF65-F5344CB8AC3E}">
        <p14:creationId xmlns:p14="http://schemas.microsoft.com/office/powerpoint/2010/main" val="1194575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wlst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WL Subtree Kernel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22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115D9F36-4F33-4063-B7F4-C47A7A1D32C7}"/>
              </a:ext>
            </a:extLst>
          </p:cNvPr>
          <p:cNvGrpSpPr/>
          <p:nvPr/>
        </p:nvGrpSpPr>
        <p:grpSpPr>
          <a:xfrm>
            <a:off x="3710332" y="5161402"/>
            <a:ext cx="4771335" cy="711676"/>
            <a:chOff x="1337976" y="5181036"/>
            <a:chExt cx="4771335" cy="711676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2C9B6BDD-A5CF-473E-9471-D5219B9EA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715310" y="5243400"/>
              <a:ext cx="1394001" cy="586948"/>
            </a:xfrm>
            <a:prstGeom prst="rect">
              <a:avLst/>
            </a:prstGeom>
          </p:spPr>
        </p:pic>
        <p:sp>
          <p:nvSpPr>
            <p:cNvPr id="24" name="Inhaltsplatzhalter 7">
              <a:extLst>
                <a:ext uri="{FF2B5EF4-FFF2-40B4-BE49-F238E27FC236}">
                  <a16:creationId xmlns:a16="http://schemas.microsoft.com/office/drawing/2014/main" id="{2C4A418C-050D-4E0E-8BBD-941B711A3CAD}"/>
                </a:ext>
              </a:extLst>
            </p:cNvPr>
            <p:cNvSpPr txBox="1">
              <a:spLocks/>
            </p:cNvSpPr>
            <p:nvPr/>
          </p:nvSpPr>
          <p:spPr>
            <a:xfrm>
              <a:off x="1337976" y="5181036"/>
              <a:ext cx="3405998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1-WL color embedding:</a:t>
              </a:r>
            </a:p>
          </p:txBody>
        </p:sp>
      </p:grpSp>
      <p:pic>
        <p:nvPicPr>
          <p:cNvPr id="16" name="Grafik 15">
            <a:extLst>
              <a:ext uri="{FF2B5EF4-FFF2-40B4-BE49-F238E27FC236}">
                <a16:creationId xmlns:a16="http://schemas.microsoft.com/office/drawing/2014/main" id="{3C05F76A-8A04-406E-8473-7BC03AA1FD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06936" y="1925162"/>
            <a:ext cx="5985736" cy="216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077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WL Subtree Kernel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314C0E5-691E-4A57-8D69-968A3F5B5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2408" y="1764004"/>
            <a:ext cx="8587184" cy="3329992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E379CC5-3F1E-4483-88E8-2B6F3EC47C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802408" y="1764004"/>
            <a:ext cx="8587184" cy="332999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2E6D6EC-D48D-402D-AA5F-857AF166FF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802409" y="1764004"/>
            <a:ext cx="8587181" cy="3329991"/>
          </a:xfrm>
          <a:prstGeom prst="rect">
            <a:avLst/>
          </a:prstGeom>
        </p:spPr>
      </p:pic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E0C21D4D-18BC-4148-B445-45F5D3309EA7}"/>
              </a:ext>
            </a:extLst>
          </p:cNvPr>
          <p:cNvSpPr txBox="1">
            <a:spLocks/>
          </p:cNvSpPr>
          <p:nvPr/>
        </p:nvSpPr>
        <p:spPr>
          <a:xfrm>
            <a:off x="2377394" y="5369335"/>
            <a:ext cx="7366420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Each</a:t>
            </a:r>
            <a:r>
              <a:rPr lang="de-DE" sz="2400" dirty="0"/>
              <a:t> W</a:t>
            </a:r>
            <a:r>
              <a:rPr lang="en-US" sz="2400" dirty="0"/>
              <a:t>L color corresponds to a BFS subtree</a:t>
            </a:r>
          </a:p>
        </p:txBody>
      </p:sp>
    </p:spTree>
    <p:extLst>
      <p:ext uri="{BB962C8B-B14F-4D97-AF65-F5344CB8AC3E}">
        <p14:creationId xmlns:p14="http://schemas.microsoft.com/office/powerpoint/2010/main" val="920084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WL Subtree Kernel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24" name="Inhaltsplatzhalter 7">
            <a:extLst>
              <a:ext uri="{FF2B5EF4-FFF2-40B4-BE49-F238E27FC236}">
                <a16:creationId xmlns:a16="http://schemas.microsoft.com/office/drawing/2014/main" id="{2C4A418C-050D-4E0E-8BBD-941B711A3CAD}"/>
              </a:ext>
            </a:extLst>
          </p:cNvPr>
          <p:cNvSpPr txBox="1">
            <a:spLocks/>
          </p:cNvSpPr>
          <p:nvPr/>
        </p:nvSpPr>
        <p:spPr>
          <a:xfrm>
            <a:off x="3710332" y="5161402"/>
            <a:ext cx="3405998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1-WL color embedding: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3C05F76A-8A04-406E-8473-7BC03AA1F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06936" y="1925162"/>
            <a:ext cx="5985736" cy="2165626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0AB0926-8947-4448-8DA0-6BF9E8BF18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85516" y="5221050"/>
            <a:ext cx="410863" cy="586947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32198C68-8552-487B-85C9-A661F2998F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98531" y="5221050"/>
            <a:ext cx="308147" cy="586947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5ECAB3E9-9F53-4CAE-B9E9-7D08F85242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06678" y="5221050"/>
            <a:ext cx="308147" cy="586947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A4CDA845-AD86-44B0-8801-533FC0E9E5E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14825" y="5221050"/>
            <a:ext cx="366842" cy="58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872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WL Subtree Kernel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24" name="Inhaltsplatzhalter 7">
            <a:extLst>
              <a:ext uri="{FF2B5EF4-FFF2-40B4-BE49-F238E27FC236}">
                <a16:creationId xmlns:a16="http://schemas.microsoft.com/office/drawing/2014/main" id="{2C4A418C-050D-4E0E-8BBD-941B711A3CAD}"/>
              </a:ext>
            </a:extLst>
          </p:cNvPr>
          <p:cNvSpPr txBox="1">
            <a:spLocks/>
          </p:cNvSpPr>
          <p:nvPr/>
        </p:nvSpPr>
        <p:spPr>
          <a:xfrm>
            <a:off x="488953" y="1675778"/>
            <a:ext cx="3405998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1-WL color embedding: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C0AB0926-8947-4448-8DA0-6BF9E8BF1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64137" y="1735426"/>
            <a:ext cx="410863" cy="586947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32198C68-8552-487B-85C9-A661F2998F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42533" y="1735426"/>
            <a:ext cx="308147" cy="586947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5ECAB3E9-9F53-4CAE-B9E9-7D08F85242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65363" y="1735426"/>
            <a:ext cx="308147" cy="586947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A4CDA845-AD86-44B0-8801-533FC0E9E5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220427" y="1735426"/>
            <a:ext cx="366842" cy="58694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F8C5447-4F50-4683-9821-76C429A195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66171" y="2634571"/>
            <a:ext cx="7186048" cy="2902056"/>
          </a:xfrm>
          <a:prstGeom prst="rect">
            <a:avLst/>
          </a:prstGeom>
        </p:spPr>
      </p:pic>
      <p:sp>
        <p:nvSpPr>
          <p:cNvPr id="14" name="Ellipse 13">
            <a:extLst>
              <a:ext uri="{FF2B5EF4-FFF2-40B4-BE49-F238E27FC236}">
                <a16:creationId xmlns:a16="http://schemas.microsoft.com/office/drawing/2014/main" id="{175F5939-10ED-4A82-83A6-D61EDCC9C937}"/>
              </a:ext>
            </a:extLst>
          </p:cNvPr>
          <p:cNvSpPr/>
          <p:nvPr/>
        </p:nvSpPr>
        <p:spPr>
          <a:xfrm>
            <a:off x="4379059" y="3094149"/>
            <a:ext cx="1972222" cy="1982900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7398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Graph Embeddings &amp; Kernels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07FF1BD-2908-4CD1-8B96-F2A3AEE19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57327" y="1245766"/>
            <a:ext cx="10477346" cy="3401736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20F13B76-F2FF-4462-BFE6-280DE288A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57327" y="1245766"/>
            <a:ext cx="10477346" cy="340173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107C34E8-4FCC-4526-8E90-A88A18C928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501113" y="5106676"/>
            <a:ext cx="9118982" cy="790500"/>
          </a:xfrm>
          <a:prstGeom prst="rect">
            <a:avLst/>
          </a:prstGeom>
        </p:spPr>
      </p:pic>
      <p:sp>
        <p:nvSpPr>
          <p:cNvPr id="29" name="Rechteck 28">
            <a:extLst>
              <a:ext uri="{FF2B5EF4-FFF2-40B4-BE49-F238E27FC236}">
                <a16:creationId xmlns:a16="http://schemas.microsoft.com/office/drawing/2014/main" id="{8BD696FB-6A98-4253-BED0-AE761DB7D1F6}"/>
              </a:ext>
            </a:extLst>
          </p:cNvPr>
          <p:cNvSpPr/>
          <p:nvPr/>
        </p:nvSpPr>
        <p:spPr>
          <a:xfrm>
            <a:off x="6006519" y="5106676"/>
            <a:ext cx="4684368" cy="79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53A1D01-54B3-4920-A599-6497169CA5CD}"/>
              </a:ext>
            </a:extLst>
          </p:cNvPr>
          <p:cNvSpPr/>
          <p:nvPr/>
        </p:nvSpPr>
        <p:spPr>
          <a:xfrm>
            <a:off x="9922874" y="2971941"/>
            <a:ext cx="1308689" cy="4570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Light" panose="020B0604020202020204" charset="0"/>
                <a:ea typeface="Roboto Light" panose="020B0604020202020204" charset="0"/>
              </a:rPr>
              <a:t>LTA-like</a:t>
            </a:r>
          </a:p>
        </p:txBody>
      </p:sp>
    </p:spTree>
    <p:extLst>
      <p:ext uri="{BB962C8B-B14F-4D97-AF65-F5344CB8AC3E}">
        <p14:creationId xmlns:p14="http://schemas.microsoft.com/office/powerpoint/2010/main" val="30621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G​raph Embeddings &amp; Kernels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36374" y="1472178"/>
            <a:ext cx="5319251" cy="1956822"/>
          </a:xfrm>
          <a:prstGeom prst="rect">
            <a:avLst/>
          </a:prstGeom>
        </p:spPr>
      </p:pic>
      <p:sp>
        <p:nvSpPr>
          <p:cNvPr id="20" name="Inhaltsplatzhalter 7">
            <a:extLst>
              <a:ext uri="{FF2B5EF4-FFF2-40B4-BE49-F238E27FC236}">
                <a16:creationId xmlns:a16="http://schemas.microsoft.com/office/drawing/2014/main" id="{01B30A4F-077B-4786-ADB2-CFC2AD4DA61C}"/>
              </a:ext>
            </a:extLst>
          </p:cNvPr>
          <p:cNvSpPr txBox="1">
            <a:spLocks/>
          </p:cNvSpPr>
          <p:nvPr/>
        </p:nvSpPr>
        <p:spPr>
          <a:xfrm>
            <a:off x="5782955" y="3955336"/>
            <a:ext cx="2927058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B050"/>
                </a:solidFill>
              </a:rPr>
              <a:t>WL subtree kernel</a:t>
            </a: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ABA4EC9E-3EB0-4560-B77D-263EA79EE6F1}"/>
              </a:ext>
            </a:extLst>
          </p:cNvPr>
          <p:cNvGrpSpPr/>
          <p:nvPr/>
        </p:nvGrpSpPr>
        <p:grpSpPr>
          <a:xfrm>
            <a:off x="1703189" y="3955163"/>
            <a:ext cx="9645476" cy="1596154"/>
            <a:chOff x="1703189" y="3955163"/>
            <a:chExt cx="9645476" cy="1596154"/>
          </a:xfrm>
        </p:grpSpPr>
        <p:sp>
          <p:nvSpPr>
            <p:cNvPr id="18" name="Inhaltsplatzhalter 7">
              <a:extLst>
                <a:ext uri="{FF2B5EF4-FFF2-40B4-BE49-F238E27FC236}">
                  <a16:creationId xmlns:a16="http://schemas.microsoft.com/office/drawing/2014/main" id="{2BA2DF2F-ABA6-4B51-A79B-8EB2774AF7B3}"/>
                </a:ext>
              </a:extLst>
            </p:cNvPr>
            <p:cNvSpPr txBox="1">
              <a:spLocks/>
            </p:cNvSpPr>
            <p:nvPr/>
          </p:nvSpPr>
          <p:spPr>
            <a:xfrm>
              <a:off x="1703189" y="3955163"/>
              <a:ext cx="34864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Fingerprint embeddings</a:t>
              </a:r>
            </a:p>
          </p:txBody>
        </p:sp>
        <p:sp>
          <p:nvSpPr>
            <p:cNvPr id="19" name="Inhaltsplatzhalter 7">
              <a:extLst>
                <a:ext uri="{FF2B5EF4-FFF2-40B4-BE49-F238E27FC236}">
                  <a16:creationId xmlns:a16="http://schemas.microsoft.com/office/drawing/2014/main" id="{F1EE9628-9D01-4061-9091-0E49BA577EB1}"/>
                </a:ext>
              </a:extLst>
            </p:cNvPr>
            <p:cNvSpPr txBox="1">
              <a:spLocks/>
            </p:cNvSpPr>
            <p:nvPr/>
          </p:nvSpPr>
          <p:spPr>
            <a:xfrm>
              <a:off x="2495644" y="4839468"/>
              <a:ext cx="1901505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graph2vec</a:t>
              </a:r>
            </a:p>
          </p:txBody>
        </p:sp>
        <p:sp>
          <p:nvSpPr>
            <p:cNvPr id="23" name="Inhaltsplatzhalter 7">
              <a:extLst>
                <a:ext uri="{FF2B5EF4-FFF2-40B4-BE49-F238E27FC236}">
                  <a16:creationId xmlns:a16="http://schemas.microsoft.com/office/drawing/2014/main" id="{2C1FE1C6-01F9-4A31-99BE-D585194E9F63}"/>
                </a:ext>
              </a:extLst>
            </p:cNvPr>
            <p:cNvSpPr txBox="1">
              <a:spLocks/>
            </p:cNvSpPr>
            <p:nvPr/>
          </p:nvSpPr>
          <p:spPr>
            <a:xfrm>
              <a:off x="5503276" y="4839641"/>
              <a:ext cx="34864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WL shortest-path kernel</a:t>
              </a:r>
            </a:p>
          </p:txBody>
        </p:sp>
        <p:sp>
          <p:nvSpPr>
            <p:cNvPr id="26" name="Inhaltsplatzhalter 7">
              <a:extLst>
                <a:ext uri="{FF2B5EF4-FFF2-40B4-BE49-F238E27FC236}">
                  <a16:creationId xmlns:a16="http://schemas.microsoft.com/office/drawing/2014/main" id="{9FC28BB5-3022-4E98-A2CD-B5BFD29CD9C8}"/>
                </a:ext>
              </a:extLst>
            </p:cNvPr>
            <p:cNvSpPr txBox="1">
              <a:spLocks/>
            </p:cNvSpPr>
            <p:nvPr/>
          </p:nvSpPr>
          <p:spPr>
            <a:xfrm>
              <a:off x="9248839" y="3955163"/>
              <a:ext cx="209982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2-LWL kernel</a:t>
              </a:r>
            </a:p>
          </p:txBody>
        </p:sp>
        <p:sp>
          <p:nvSpPr>
            <p:cNvPr id="27" name="Inhaltsplatzhalter 7">
              <a:extLst>
                <a:ext uri="{FF2B5EF4-FFF2-40B4-BE49-F238E27FC236}">
                  <a16:creationId xmlns:a16="http://schemas.microsoft.com/office/drawing/2014/main" id="{BAA8FBC5-617B-4B15-A82F-745528C1D9DB}"/>
                </a:ext>
              </a:extLst>
            </p:cNvPr>
            <p:cNvSpPr txBox="1">
              <a:spLocks/>
            </p:cNvSpPr>
            <p:nvPr/>
          </p:nvSpPr>
          <p:spPr>
            <a:xfrm>
              <a:off x="9248839" y="4839468"/>
              <a:ext cx="209982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2-GWL kernel</a:t>
              </a:r>
            </a:p>
          </p:txBody>
        </p:sp>
      </p:grpSp>
      <p:sp>
        <p:nvSpPr>
          <p:cNvPr id="28" name="Geschweifte Klammer rechts 27">
            <a:extLst>
              <a:ext uri="{FF2B5EF4-FFF2-40B4-BE49-F238E27FC236}">
                <a16:creationId xmlns:a16="http://schemas.microsoft.com/office/drawing/2014/main" id="{468EC257-E7BD-4242-B1CE-BBE0E8240681}"/>
              </a:ext>
            </a:extLst>
          </p:cNvPr>
          <p:cNvSpPr/>
          <p:nvPr/>
        </p:nvSpPr>
        <p:spPr>
          <a:xfrm rot="16200000">
            <a:off x="6332668" y="-945303"/>
            <a:ext cx="362759" cy="9454402"/>
          </a:xfrm>
          <a:prstGeom prst="rightBrace">
            <a:avLst>
              <a:gd name="adj1" fmla="val 64991"/>
              <a:gd name="adj2" fmla="val 49946"/>
            </a:avLst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B0BBD9D-5433-459C-AB87-5BFC753FDDFA}"/>
              </a:ext>
            </a:extLst>
          </p:cNvPr>
          <p:cNvGrpSpPr/>
          <p:nvPr/>
        </p:nvGrpSpPr>
        <p:grpSpPr>
          <a:xfrm>
            <a:off x="218720" y="4082471"/>
            <a:ext cx="1308689" cy="1341364"/>
            <a:chOff x="218720" y="4082471"/>
            <a:chExt cx="1308689" cy="1341364"/>
          </a:xfrm>
        </p:grpSpPr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A572B2F7-B0F5-4839-866F-78A9C721777B}"/>
                </a:ext>
              </a:extLst>
            </p:cNvPr>
            <p:cNvSpPr/>
            <p:nvPr/>
          </p:nvSpPr>
          <p:spPr>
            <a:xfrm>
              <a:off x="218720" y="4082471"/>
              <a:ext cx="1308689" cy="45705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Roboto Light" panose="020B0604020202020204" charset="0"/>
                  <a:ea typeface="Roboto Light" panose="020B0604020202020204" charset="0"/>
                </a:rPr>
                <a:t>LTA-like</a:t>
              </a:r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E0E06BA5-E404-4069-B0B6-376E50274AAB}"/>
                </a:ext>
              </a:extLst>
            </p:cNvPr>
            <p:cNvSpPr/>
            <p:nvPr/>
          </p:nvSpPr>
          <p:spPr>
            <a:xfrm>
              <a:off x="218720" y="4966776"/>
              <a:ext cx="1308689" cy="457059"/>
            </a:xfrm>
            <a:prstGeom prst="rect">
              <a:avLst/>
            </a:prstGeom>
            <a:solidFill>
              <a:srgbClr val="B000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Roboto Light" panose="020B0604020202020204" charset="0"/>
                  <a:ea typeface="Roboto Light" panose="020B0604020202020204" charset="0"/>
                </a:rPr>
                <a:t>non-LTA</a:t>
              </a:r>
            </a:p>
          </p:txBody>
        </p:sp>
      </p:grp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512A91D4-B996-4C28-BB34-C118D54BE481}"/>
              </a:ext>
            </a:extLst>
          </p:cNvPr>
          <p:cNvGrpSpPr/>
          <p:nvPr/>
        </p:nvGrpSpPr>
        <p:grpSpPr>
          <a:xfrm>
            <a:off x="1703189" y="3954216"/>
            <a:ext cx="9645476" cy="1596154"/>
            <a:chOff x="1703189" y="3955163"/>
            <a:chExt cx="9645476" cy="1596154"/>
          </a:xfrm>
        </p:grpSpPr>
        <p:sp>
          <p:nvSpPr>
            <p:cNvPr id="34" name="Inhaltsplatzhalter 7">
              <a:extLst>
                <a:ext uri="{FF2B5EF4-FFF2-40B4-BE49-F238E27FC236}">
                  <a16:creationId xmlns:a16="http://schemas.microsoft.com/office/drawing/2014/main" id="{743BE382-469F-408B-A389-34BD39438885}"/>
                </a:ext>
              </a:extLst>
            </p:cNvPr>
            <p:cNvSpPr txBox="1">
              <a:spLocks/>
            </p:cNvSpPr>
            <p:nvPr/>
          </p:nvSpPr>
          <p:spPr>
            <a:xfrm>
              <a:off x="1703189" y="3955163"/>
              <a:ext cx="34864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00B050"/>
                  </a:solidFill>
                </a:rPr>
                <a:t>Fingerprint embeddings</a:t>
              </a:r>
            </a:p>
          </p:txBody>
        </p:sp>
        <p:sp>
          <p:nvSpPr>
            <p:cNvPr id="35" name="Inhaltsplatzhalter 7">
              <a:extLst>
                <a:ext uri="{FF2B5EF4-FFF2-40B4-BE49-F238E27FC236}">
                  <a16:creationId xmlns:a16="http://schemas.microsoft.com/office/drawing/2014/main" id="{250C5053-2982-4BB2-B91C-BC2AD72AE271}"/>
                </a:ext>
              </a:extLst>
            </p:cNvPr>
            <p:cNvSpPr txBox="1">
              <a:spLocks/>
            </p:cNvSpPr>
            <p:nvPr/>
          </p:nvSpPr>
          <p:spPr>
            <a:xfrm>
              <a:off x="2495644" y="4839468"/>
              <a:ext cx="1901505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C00000"/>
                  </a:solidFill>
                </a:rPr>
                <a:t>graph2vec</a:t>
              </a:r>
            </a:p>
          </p:txBody>
        </p:sp>
        <p:sp>
          <p:nvSpPr>
            <p:cNvPr id="36" name="Inhaltsplatzhalter 7">
              <a:extLst>
                <a:ext uri="{FF2B5EF4-FFF2-40B4-BE49-F238E27FC236}">
                  <a16:creationId xmlns:a16="http://schemas.microsoft.com/office/drawing/2014/main" id="{BF707702-260A-44C6-BE35-7E02347F2E13}"/>
                </a:ext>
              </a:extLst>
            </p:cNvPr>
            <p:cNvSpPr txBox="1">
              <a:spLocks/>
            </p:cNvSpPr>
            <p:nvPr/>
          </p:nvSpPr>
          <p:spPr>
            <a:xfrm>
              <a:off x="5503276" y="4839641"/>
              <a:ext cx="34864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C00000"/>
                  </a:solidFill>
                </a:rPr>
                <a:t>WL shortest-path kernel</a:t>
              </a:r>
            </a:p>
          </p:txBody>
        </p:sp>
        <p:sp>
          <p:nvSpPr>
            <p:cNvPr id="37" name="Inhaltsplatzhalter 7">
              <a:extLst>
                <a:ext uri="{FF2B5EF4-FFF2-40B4-BE49-F238E27FC236}">
                  <a16:creationId xmlns:a16="http://schemas.microsoft.com/office/drawing/2014/main" id="{71B304C0-9958-47DB-AF32-036CE695E94D}"/>
                </a:ext>
              </a:extLst>
            </p:cNvPr>
            <p:cNvSpPr txBox="1">
              <a:spLocks/>
            </p:cNvSpPr>
            <p:nvPr/>
          </p:nvSpPr>
          <p:spPr>
            <a:xfrm>
              <a:off x="9248839" y="3955163"/>
              <a:ext cx="209982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00B050"/>
                  </a:solidFill>
                </a:rPr>
                <a:t>2-LWL kernel</a:t>
              </a:r>
            </a:p>
          </p:txBody>
        </p:sp>
        <p:sp>
          <p:nvSpPr>
            <p:cNvPr id="38" name="Inhaltsplatzhalter 7">
              <a:extLst>
                <a:ext uri="{FF2B5EF4-FFF2-40B4-BE49-F238E27FC236}">
                  <a16:creationId xmlns:a16="http://schemas.microsoft.com/office/drawing/2014/main" id="{414BEFC4-188F-4252-93EC-07B7233CB147}"/>
                </a:ext>
              </a:extLst>
            </p:cNvPr>
            <p:cNvSpPr txBox="1">
              <a:spLocks/>
            </p:cNvSpPr>
            <p:nvPr/>
          </p:nvSpPr>
          <p:spPr>
            <a:xfrm>
              <a:off x="9248839" y="4839468"/>
              <a:ext cx="209982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C00000"/>
                  </a:solidFill>
                </a:rPr>
                <a:t>2-GWL kernel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66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732A006-E0A2-4C34-9AE4-D110027E5FDD}"/>
              </a:ext>
            </a:extLst>
          </p:cNvPr>
          <p:cNvGrpSpPr/>
          <p:nvPr/>
        </p:nvGrpSpPr>
        <p:grpSpPr>
          <a:xfrm>
            <a:off x="1977457" y="1016024"/>
            <a:ext cx="4400550" cy="2200333"/>
            <a:chOff x="3031659" y="868685"/>
            <a:chExt cx="4400550" cy="2200333"/>
          </a:xfrm>
        </p:grpSpPr>
        <p:sp>
          <p:nvSpPr>
            <p:cNvPr id="11" name="Inhaltsplatzhalter 7">
              <a:extLst>
                <a:ext uri="{FF2B5EF4-FFF2-40B4-BE49-F238E27FC236}">
                  <a16:creationId xmlns:a16="http://schemas.microsoft.com/office/drawing/2014/main" id="{35478ECF-BC7F-4E35-A224-DC9377A7594A}"/>
                </a:ext>
              </a:extLst>
            </p:cNvPr>
            <p:cNvSpPr txBox="1">
              <a:spLocks/>
            </p:cNvSpPr>
            <p:nvPr/>
          </p:nvSpPr>
          <p:spPr>
            <a:xfrm>
              <a:off x="3787051" y="868685"/>
              <a:ext cx="1129295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3200" b="1" dirty="0"/>
                <a:t>LTA</a:t>
              </a:r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FC35C1AE-B054-480D-8D85-3A5C74FC0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31659" y="1154493"/>
              <a:ext cx="4400550" cy="1914525"/>
            </a:xfrm>
            <a:prstGeom prst="rect">
              <a:avLst/>
            </a:prstGeom>
          </p:spPr>
        </p:pic>
      </p:grp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0CAF845F-72F1-4EC8-923F-C0578B77EA13}"/>
              </a:ext>
            </a:extLst>
          </p:cNvPr>
          <p:cNvCxnSpPr>
            <a:cxnSpLocks/>
          </p:cNvCxnSpPr>
          <p:nvPr/>
        </p:nvCxnSpPr>
        <p:spPr>
          <a:xfrm>
            <a:off x="8111282" y="1069596"/>
            <a:ext cx="0" cy="503970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8E13D1B0-77D0-4D4E-95EB-4C686186D210}"/>
              </a:ext>
            </a:extLst>
          </p:cNvPr>
          <p:cNvGrpSpPr/>
          <p:nvPr/>
        </p:nvGrpSpPr>
        <p:grpSpPr>
          <a:xfrm>
            <a:off x="8236408" y="1301832"/>
            <a:ext cx="3696924" cy="4680520"/>
            <a:chOff x="8236408" y="1301832"/>
            <a:chExt cx="3696924" cy="4680520"/>
          </a:xfrm>
        </p:grpSpPr>
        <p:sp>
          <p:nvSpPr>
            <p:cNvPr id="26" name="Inhaltsplatzhalter 7">
              <a:extLst>
                <a:ext uri="{FF2B5EF4-FFF2-40B4-BE49-F238E27FC236}">
                  <a16:creationId xmlns:a16="http://schemas.microsoft.com/office/drawing/2014/main" id="{021D6FC1-90DA-4584-A27B-3E34934B906A}"/>
                </a:ext>
              </a:extLst>
            </p:cNvPr>
            <p:cNvSpPr txBox="1">
              <a:spLocks/>
            </p:cNvSpPr>
            <p:nvPr/>
          </p:nvSpPr>
          <p:spPr>
            <a:xfrm>
              <a:off x="8315087" y="1301832"/>
              <a:ext cx="3618245" cy="4680520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is a general definition of LTA?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How does LTA relate to existing GC/GR methods?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are shortcomings of existing GC/GR methods?</a:t>
              </a:r>
              <a:br>
                <a:rPr lang="en-US" sz="2000" dirty="0"/>
              </a:br>
              <a:r>
                <a:rPr lang="en-US" sz="2000" dirty="0"/>
                <a:t>How can they be fixed?</a:t>
              </a: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B830CFE3-2BD8-40BF-AEFC-4B9EF948EA1A}"/>
                </a:ext>
              </a:extLst>
            </p:cNvPr>
            <p:cNvSpPr/>
            <p:nvPr/>
          </p:nvSpPr>
          <p:spPr>
            <a:xfrm>
              <a:off x="8236408" y="2988576"/>
              <a:ext cx="504056" cy="504056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DCAF2207-475B-4EA4-8451-9BEC1303A66A}"/>
              </a:ext>
            </a:extLst>
          </p:cNvPr>
          <p:cNvSpPr txBox="1">
            <a:spLocks/>
          </p:cNvSpPr>
          <p:nvPr/>
        </p:nvSpPr>
        <p:spPr>
          <a:xfrm>
            <a:off x="4543167" y="5569781"/>
            <a:ext cx="34214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8FD9D38-FB0F-42FA-8C61-E00A0F763F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6089" y="4217231"/>
            <a:ext cx="3295650" cy="135255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3859" y="4217231"/>
            <a:ext cx="3676650" cy="1352550"/>
          </a:xfrm>
          <a:prstGeom prst="rect">
            <a:avLst/>
          </a:prstGeom>
        </p:spPr>
      </p:pic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8D365E8-5D47-40F3-83A6-38C07451E8AE}"/>
              </a:ext>
            </a:extLst>
          </p:cNvPr>
          <p:cNvCxnSpPr>
            <a:cxnSpLocks/>
          </p:cNvCxnSpPr>
          <p:nvPr/>
        </p:nvCxnSpPr>
        <p:spPr>
          <a:xfrm flipV="1">
            <a:off x="2162184" y="3254928"/>
            <a:ext cx="1331831" cy="96230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BEE0204E-EBEC-4603-852E-4AE503810BC8}"/>
              </a:ext>
            </a:extLst>
          </p:cNvPr>
          <p:cNvCxnSpPr>
            <a:cxnSpLocks/>
          </p:cNvCxnSpPr>
          <p:nvPr/>
        </p:nvCxnSpPr>
        <p:spPr>
          <a:xfrm flipH="1" flipV="1">
            <a:off x="4764169" y="3254928"/>
            <a:ext cx="1331831" cy="96230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nhaltsplatzhalter 7">
            <a:extLst>
              <a:ext uri="{FF2B5EF4-FFF2-40B4-BE49-F238E27FC236}">
                <a16:creationId xmlns:a16="http://schemas.microsoft.com/office/drawing/2014/main" id="{672898CD-66F3-46FD-9C4F-680488EA8658}"/>
              </a:ext>
            </a:extLst>
          </p:cNvPr>
          <p:cNvSpPr txBox="1">
            <a:spLocks/>
          </p:cNvSpPr>
          <p:nvPr/>
        </p:nvSpPr>
        <p:spPr>
          <a:xfrm>
            <a:off x="5331323" y="3239973"/>
            <a:ext cx="436927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rgbClr val="C00000"/>
                </a:solidFill>
                <a:latin typeface="Roboto Light" panose="020B0604020202020204" charset="0"/>
                <a:ea typeface="Roboto Light" panose="020B0604020202020204" charset="0"/>
              </a:rPr>
              <a:t>?</a:t>
            </a:r>
            <a:endParaRPr lang="en-US" sz="2000" b="1" dirty="0">
              <a:solidFill>
                <a:srgbClr val="C00000"/>
              </a:solidFill>
              <a:latin typeface="Roboto Light" panose="020B0604020202020204" charset="0"/>
              <a:ea typeface="Roboto Light" panose="020B0604020202020204" charset="0"/>
            </a:endParaRPr>
          </a:p>
        </p:txBody>
      </p:sp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46637" y="5569781"/>
            <a:ext cx="40310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G​raph Embeddings &amp; Kernels</a:t>
            </a:r>
          </a:p>
        </p:txBody>
      </p:sp>
      <p:sp>
        <p:nvSpPr>
          <p:cNvPr id="29" name="Inhaltsplatzhalter 7">
            <a:extLst>
              <a:ext uri="{FF2B5EF4-FFF2-40B4-BE49-F238E27FC236}">
                <a16:creationId xmlns:a16="http://schemas.microsoft.com/office/drawing/2014/main" id="{5AADAE20-C3C1-427C-BD51-CC79C53B5781}"/>
              </a:ext>
            </a:extLst>
          </p:cNvPr>
          <p:cNvSpPr txBox="1">
            <a:spLocks/>
          </p:cNvSpPr>
          <p:nvPr/>
        </p:nvSpPr>
        <p:spPr>
          <a:xfrm>
            <a:off x="2421137" y="3289615"/>
            <a:ext cx="436927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  <a:endParaRPr lang="en-US" sz="2000" b="1" dirty="0">
              <a:solidFill>
                <a:srgbClr val="00B050"/>
              </a:solidFill>
              <a:latin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359332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Graph Neural Networks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29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279B7B64-BF8F-479D-97BD-D1EFBED3D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711984" y="1228900"/>
            <a:ext cx="4768031" cy="1956822"/>
          </a:xfrm>
          <a:prstGeom prst="rect">
            <a:avLst/>
          </a:prstGeom>
        </p:spPr>
      </p:pic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678865CC-0F49-4885-8EF9-FA12EFF6F718}"/>
              </a:ext>
            </a:extLst>
          </p:cNvPr>
          <p:cNvGrpSpPr/>
          <p:nvPr/>
        </p:nvGrpSpPr>
        <p:grpSpPr>
          <a:xfrm>
            <a:off x="542586" y="3223198"/>
            <a:ext cx="6992026" cy="2298543"/>
            <a:chOff x="542586" y="3223198"/>
            <a:chExt cx="6992026" cy="2298543"/>
          </a:xfrm>
        </p:grpSpPr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2F2282CD-56C4-4FBB-95BD-9E4CE53257CC}"/>
                </a:ext>
              </a:extLst>
            </p:cNvPr>
            <p:cNvCxnSpPr>
              <a:cxnSpLocks/>
              <a:endCxn id="43" idx="0"/>
            </p:cNvCxnSpPr>
            <p:nvPr/>
          </p:nvCxnSpPr>
          <p:spPr>
            <a:xfrm flipH="1">
              <a:off x="4038600" y="3223198"/>
              <a:ext cx="2454479" cy="962289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3" name="Grafik 42">
              <a:extLst>
                <a:ext uri="{FF2B5EF4-FFF2-40B4-BE49-F238E27FC236}">
                  <a16:creationId xmlns:a16="http://schemas.microsoft.com/office/drawing/2014/main" id="{5B94A741-A5D7-4298-941F-44115FF64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542586" y="4185487"/>
              <a:ext cx="6992026" cy="1336254"/>
            </a:xfrm>
            <a:prstGeom prst="rect">
              <a:avLst/>
            </a:prstGeom>
          </p:spPr>
        </p:pic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5CD966F0-5DA0-4E0D-8CD5-855354E638C3}"/>
              </a:ext>
            </a:extLst>
          </p:cNvPr>
          <p:cNvGrpSpPr/>
          <p:nvPr/>
        </p:nvGrpSpPr>
        <p:grpSpPr>
          <a:xfrm>
            <a:off x="7449424" y="3223198"/>
            <a:ext cx="3226196" cy="3220929"/>
            <a:chOff x="7449424" y="3223198"/>
            <a:chExt cx="3226196" cy="3220929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5EBEEAB3-0159-4CD6-89B0-3ED5BD6087D4}"/>
                </a:ext>
              </a:extLst>
            </p:cNvPr>
            <p:cNvSpPr/>
            <p:nvPr/>
          </p:nvSpPr>
          <p:spPr>
            <a:xfrm>
              <a:off x="9221377" y="3790931"/>
              <a:ext cx="94929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mean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F34A4633-7078-4271-A9B7-44F339D13D33}"/>
                </a:ext>
              </a:extLst>
            </p:cNvPr>
            <p:cNvSpPr/>
            <p:nvPr/>
          </p:nvSpPr>
          <p:spPr>
            <a:xfrm>
              <a:off x="9310343" y="4395326"/>
              <a:ext cx="77136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max</a:t>
              </a: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34FD43D6-DAED-41EE-AAF7-33311AD90140}"/>
                </a:ext>
              </a:extLst>
            </p:cNvPr>
            <p:cNvSpPr/>
            <p:nvPr/>
          </p:nvSpPr>
          <p:spPr>
            <a:xfrm>
              <a:off x="8716429" y="4999721"/>
              <a:ext cx="195919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self-attention</a:t>
              </a:r>
            </a:p>
          </p:txBody>
        </p:sp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66129CA4-618C-49F5-B574-C2938E531D88}"/>
                </a:ext>
              </a:extLst>
            </p:cNvPr>
            <p:cNvSpPr/>
            <p:nvPr/>
          </p:nvSpPr>
          <p:spPr>
            <a:xfrm>
              <a:off x="9265457" y="5604117"/>
              <a:ext cx="8611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OWA</a:t>
              </a: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405683A7-41BA-4B89-9DA1-025A6066A0A4}"/>
                </a:ext>
              </a:extLst>
            </p:cNvPr>
            <p:cNvSpPr/>
            <p:nvPr/>
          </p:nvSpPr>
          <p:spPr>
            <a:xfrm>
              <a:off x="9449801" y="5982462"/>
              <a:ext cx="49244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…</a:t>
              </a:r>
            </a:p>
          </p:txBody>
        </p:sp>
        <p:cxnSp>
          <p:nvCxnSpPr>
            <p:cNvPr id="45" name="Gerader Verbinder 44">
              <a:extLst>
                <a:ext uri="{FF2B5EF4-FFF2-40B4-BE49-F238E27FC236}">
                  <a16:creationId xmlns:a16="http://schemas.microsoft.com/office/drawing/2014/main" id="{40BE6FE0-F449-4E47-A311-3ACC8FE3193D}"/>
                </a:ext>
              </a:extLst>
            </p:cNvPr>
            <p:cNvCxnSpPr>
              <a:cxnSpLocks/>
            </p:cNvCxnSpPr>
            <p:nvPr/>
          </p:nvCxnSpPr>
          <p:spPr>
            <a:xfrm>
              <a:off x="7449424" y="3223198"/>
              <a:ext cx="2218483" cy="522958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0" name="Grafik 59">
            <a:extLst>
              <a:ext uri="{FF2B5EF4-FFF2-40B4-BE49-F238E27FC236}">
                <a16:creationId xmlns:a16="http://schemas.microsoft.com/office/drawing/2014/main" id="{D8E1FF9B-83C0-4414-A6FE-2064DDA63F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3711984" y="1228228"/>
            <a:ext cx="5732662" cy="195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724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to Aggregate on </a:t>
            </a:r>
            <a:r>
              <a:rPr lang="en-US" b="1" dirty="0"/>
              <a:t>Structured Data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6761AC5-07F8-4B2A-9B53-4E66BD853818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15" name="Inhaltsplatzhalter 7">
            <a:extLst>
              <a:ext uri="{FF2B5EF4-FFF2-40B4-BE49-F238E27FC236}">
                <a16:creationId xmlns:a16="http://schemas.microsoft.com/office/drawing/2014/main" id="{05499D5D-DA9D-4D22-B06B-25C7874CEE40}"/>
              </a:ext>
            </a:extLst>
          </p:cNvPr>
          <p:cNvSpPr txBox="1">
            <a:spLocks/>
          </p:cNvSpPr>
          <p:nvPr/>
        </p:nvSpPr>
        <p:spPr>
          <a:xfrm>
            <a:off x="7708175" y="1194296"/>
            <a:ext cx="3217363" cy="5996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b="1" dirty="0"/>
              <a:t>Localized explainability</a:t>
            </a:r>
          </a:p>
        </p:txBody>
      </p:sp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0EC8425C-4733-4A35-86E8-903F0583ED21}"/>
              </a:ext>
            </a:extLst>
          </p:cNvPr>
          <p:cNvSpPr txBox="1">
            <a:spLocks/>
          </p:cNvSpPr>
          <p:nvPr/>
        </p:nvSpPr>
        <p:spPr>
          <a:xfrm>
            <a:off x="1269956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Permutation invariance</a:t>
            </a:r>
            <a:endParaRPr lang="en-US" sz="2000" b="1" dirty="0"/>
          </a:p>
        </p:txBody>
      </p:sp>
      <p:sp>
        <p:nvSpPr>
          <p:cNvPr id="17" name="Inhaltsplatzhalter 7">
            <a:extLst>
              <a:ext uri="{FF2B5EF4-FFF2-40B4-BE49-F238E27FC236}">
                <a16:creationId xmlns:a16="http://schemas.microsoft.com/office/drawing/2014/main" id="{499A7727-4E5B-40C4-BCAA-406A22DE2E23}"/>
              </a:ext>
            </a:extLst>
          </p:cNvPr>
          <p:cNvSpPr txBox="1">
            <a:spLocks/>
          </p:cNvSpPr>
          <p:nvPr/>
        </p:nvSpPr>
        <p:spPr>
          <a:xfrm>
            <a:off x="4487318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Variable input size</a:t>
            </a:r>
            <a:endParaRPr lang="en-US" sz="2000" b="1" dirty="0"/>
          </a:p>
        </p:txBody>
      </p:sp>
      <p:pic>
        <p:nvPicPr>
          <p:cNvPr id="12" name="!!classB">
            <a:extLst>
              <a:ext uri="{FF2B5EF4-FFF2-40B4-BE49-F238E27FC236}">
                <a16:creationId xmlns:a16="http://schemas.microsoft.com/office/drawing/2014/main" id="{C7022415-5743-49EC-9CC8-58EF0BE512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415" t="49522" b="41345"/>
          <a:stretch/>
        </p:blipFill>
        <p:spPr>
          <a:xfrm>
            <a:off x="10212779" y="3788229"/>
            <a:ext cx="624439" cy="269174"/>
          </a:xfrm>
          <a:prstGeom prst="rect">
            <a:avLst/>
          </a:prstGeom>
        </p:spPr>
      </p:pic>
      <p:pic>
        <p:nvPicPr>
          <p:cNvPr id="13" name="edges">
            <a:extLst>
              <a:ext uri="{FF2B5EF4-FFF2-40B4-BE49-F238E27FC236}">
                <a16:creationId xmlns:a16="http://schemas.microsoft.com/office/drawing/2014/main" id="{E0562C5E-9514-4281-BDE0-C2E747672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354782" y="2328682"/>
            <a:ext cx="9482434" cy="2947243"/>
          </a:xfrm>
          <a:prstGeom prst="rect">
            <a:avLst/>
          </a:prstGeom>
        </p:spPr>
      </p:pic>
      <p:pic>
        <p:nvPicPr>
          <p:cNvPr id="18" name="full">
            <a:extLst>
              <a:ext uri="{FF2B5EF4-FFF2-40B4-BE49-F238E27FC236}">
                <a16:creationId xmlns:a16="http://schemas.microsoft.com/office/drawing/2014/main" id="{7ED1CEF7-F79E-4E97-B5F0-422B035291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354780" y="2328682"/>
            <a:ext cx="9482434" cy="2947243"/>
          </a:xfrm>
          <a:prstGeom prst="rect">
            <a:avLst/>
          </a:prstGeom>
        </p:spPr>
      </p:pic>
      <p:pic>
        <p:nvPicPr>
          <p:cNvPr id="14" name="!!graphBlack">
            <a:extLst>
              <a:ext uri="{FF2B5EF4-FFF2-40B4-BE49-F238E27FC236}">
                <a16:creationId xmlns:a16="http://schemas.microsoft.com/office/drawing/2014/main" id="{D7C71308-B095-434B-89D0-9A2BE0C5ADA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r="76007"/>
          <a:stretch/>
        </p:blipFill>
        <p:spPr>
          <a:xfrm>
            <a:off x="4300217" y="2328683"/>
            <a:ext cx="2275110" cy="2947243"/>
          </a:xfrm>
          <a:prstGeom prst="rect">
            <a:avLst/>
          </a:prstGeom>
        </p:spPr>
      </p:pic>
      <p:sp>
        <p:nvSpPr>
          <p:cNvPr id="21" name="Inhaltsplatzhalter 7">
            <a:extLst>
              <a:ext uri="{FF2B5EF4-FFF2-40B4-BE49-F238E27FC236}">
                <a16:creationId xmlns:a16="http://schemas.microsoft.com/office/drawing/2014/main" id="{679C865D-28BD-4225-BB14-D2B6C4E17E2A}"/>
              </a:ext>
            </a:extLst>
          </p:cNvPr>
          <p:cNvSpPr txBox="1">
            <a:spLocks/>
          </p:cNvSpPr>
          <p:nvPr/>
        </p:nvSpPr>
        <p:spPr>
          <a:xfrm>
            <a:off x="4798194" y="5117110"/>
            <a:ext cx="4993078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C00000"/>
                </a:solidFill>
              </a:rPr>
              <a:t>Vertex constituents do not use structure.</a:t>
            </a:r>
            <a:endParaRPr lang="en-US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1541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Graph Neural Networks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30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FA0A7CA-DC44-4BCD-8D39-1FB115D68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130026" y="988772"/>
            <a:ext cx="7617982" cy="4111488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49199F44-3200-474E-B6F6-208E1D83BB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130026" y="988772"/>
            <a:ext cx="7617982" cy="4111487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F3329EE6-15B2-4BDD-A617-5D306088C1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130027" y="988771"/>
            <a:ext cx="7617980" cy="4111487"/>
          </a:xfrm>
          <a:prstGeom prst="rect">
            <a:avLst/>
          </a:prstGeom>
        </p:spPr>
      </p:pic>
      <p:sp>
        <p:nvSpPr>
          <p:cNvPr id="22" name="Rechteck 21">
            <a:extLst>
              <a:ext uri="{FF2B5EF4-FFF2-40B4-BE49-F238E27FC236}">
                <a16:creationId xmlns:a16="http://schemas.microsoft.com/office/drawing/2014/main" id="{3F3E2C0D-11B0-4BFA-AEFA-CFE3A49516C0}"/>
              </a:ext>
            </a:extLst>
          </p:cNvPr>
          <p:cNvSpPr/>
          <p:nvPr/>
        </p:nvSpPr>
        <p:spPr>
          <a:xfrm>
            <a:off x="10243564" y="2815984"/>
            <a:ext cx="1308689" cy="4570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Light" panose="020B0604020202020204" charset="0"/>
                <a:ea typeface="Roboto Light" panose="020B0604020202020204" charset="0"/>
              </a:rPr>
              <a:t>LTA-like</a:t>
            </a:r>
          </a:p>
        </p:txBody>
      </p:sp>
      <p:sp>
        <p:nvSpPr>
          <p:cNvPr id="23" name="Inhaltsplatzhalter 7">
            <a:extLst>
              <a:ext uri="{FF2B5EF4-FFF2-40B4-BE49-F238E27FC236}">
                <a16:creationId xmlns:a16="http://schemas.microsoft.com/office/drawing/2014/main" id="{9FA28BD8-0577-42C4-80C4-24801BE9CE68}"/>
              </a:ext>
            </a:extLst>
          </p:cNvPr>
          <p:cNvSpPr txBox="1">
            <a:spLocks/>
          </p:cNvSpPr>
          <p:nvPr/>
        </p:nvSpPr>
        <p:spPr>
          <a:xfrm>
            <a:off x="965247" y="5275693"/>
            <a:ext cx="5638287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1. Convolution must produce local graph scores</a:t>
            </a:r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C0E78F7E-6E16-48A4-9C20-B5A22DDF63DA}"/>
              </a:ext>
            </a:extLst>
          </p:cNvPr>
          <p:cNvSpPr/>
          <p:nvPr/>
        </p:nvSpPr>
        <p:spPr>
          <a:xfrm>
            <a:off x="6202500" y="1379966"/>
            <a:ext cx="504056" cy="50405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B05E6EA7-9F37-4778-A95A-FEF28E0A6858}"/>
              </a:ext>
            </a:extLst>
          </p:cNvPr>
          <p:cNvSpPr/>
          <p:nvPr/>
        </p:nvSpPr>
        <p:spPr>
          <a:xfrm>
            <a:off x="7302432" y="1786851"/>
            <a:ext cx="850967" cy="557883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75FE7AAC-29D4-48F0-A20B-EFA04A4342C0}"/>
              </a:ext>
            </a:extLst>
          </p:cNvPr>
          <p:cNvGrpSpPr/>
          <p:nvPr/>
        </p:nvGrpSpPr>
        <p:grpSpPr>
          <a:xfrm>
            <a:off x="6706556" y="5270815"/>
            <a:ext cx="4214070" cy="936967"/>
            <a:chOff x="6706556" y="5270815"/>
            <a:chExt cx="4214070" cy="936967"/>
          </a:xfrm>
        </p:grpSpPr>
        <p:sp>
          <p:nvSpPr>
            <p:cNvPr id="24" name="Inhaltsplatzhalter 7">
              <a:extLst>
                <a:ext uri="{FF2B5EF4-FFF2-40B4-BE49-F238E27FC236}">
                  <a16:creationId xmlns:a16="http://schemas.microsoft.com/office/drawing/2014/main" id="{2D06EBE2-F511-49A6-A001-5416F7C4FA70}"/>
                </a:ext>
              </a:extLst>
            </p:cNvPr>
            <p:cNvSpPr txBox="1">
              <a:spLocks/>
            </p:cNvSpPr>
            <p:nvPr/>
          </p:nvSpPr>
          <p:spPr>
            <a:xfrm>
              <a:off x="6706556" y="5270815"/>
              <a:ext cx="4214070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2. Pooling must be associative</a:t>
              </a: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128BE923-6CFD-48AD-846B-BB49A2B5BD1E}"/>
                </a:ext>
              </a:extLst>
            </p:cNvPr>
            <p:cNvSpPr/>
            <p:nvPr/>
          </p:nvSpPr>
          <p:spPr>
            <a:xfrm>
              <a:off x="7384180" y="5869228"/>
              <a:ext cx="318709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e.g. mean or self-attention pooling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6641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  <p:bldP spid="25" grpId="0" animBg="1"/>
      <p:bldP spid="25" grpId="1" animBg="1"/>
      <p:bldP spid="26" grpId="0" animBg="1"/>
      <p:bldP spid="26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31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732A006-E0A2-4C34-9AE4-D110027E5FDD}"/>
              </a:ext>
            </a:extLst>
          </p:cNvPr>
          <p:cNvGrpSpPr/>
          <p:nvPr/>
        </p:nvGrpSpPr>
        <p:grpSpPr>
          <a:xfrm>
            <a:off x="1977457" y="1016024"/>
            <a:ext cx="4400550" cy="2200333"/>
            <a:chOff x="3031659" y="868685"/>
            <a:chExt cx="4400550" cy="2200333"/>
          </a:xfrm>
        </p:grpSpPr>
        <p:sp>
          <p:nvSpPr>
            <p:cNvPr id="11" name="Inhaltsplatzhalter 7">
              <a:extLst>
                <a:ext uri="{FF2B5EF4-FFF2-40B4-BE49-F238E27FC236}">
                  <a16:creationId xmlns:a16="http://schemas.microsoft.com/office/drawing/2014/main" id="{35478ECF-BC7F-4E35-A224-DC9377A7594A}"/>
                </a:ext>
              </a:extLst>
            </p:cNvPr>
            <p:cNvSpPr txBox="1">
              <a:spLocks/>
            </p:cNvSpPr>
            <p:nvPr/>
          </p:nvSpPr>
          <p:spPr>
            <a:xfrm>
              <a:off x="3787051" y="868685"/>
              <a:ext cx="1129295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3200" b="1" dirty="0"/>
                <a:t>LTA</a:t>
              </a:r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FC35C1AE-B054-480D-8D85-3A5C74FC0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31659" y="1154493"/>
              <a:ext cx="4400550" cy="1914525"/>
            </a:xfrm>
            <a:prstGeom prst="rect">
              <a:avLst/>
            </a:prstGeom>
          </p:spPr>
        </p:pic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B3EFAE6F-0CB8-4869-80AF-0922D1623EAC}"/>
              </a:ext>
            </a:extLst>
          </p:cNvPr>
          <p:cNvGrpSpPr/>
          <p:nvPr/>
        </p:nvGrpSpPr>
        <p:grpSpPr>
          <a:xfrm>
            <a:off x="8111282" y="1069596"/>
            <a:ext cx="3822050" cy="5039701"/>
            <a:chOff x="8111282" y="1069596"/>
            <a:chExt cx="3822050" cy="5039701"/>
          </a:xfrm>
        </p:grpSpPr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0CAF845F-72F1-4EC8-923F-C0578B77EA13}"/>
                </a:ext>
              </a:extLst>
            </p:cNvPr>
            <p:cNvCxnSpPr>
              <a:cxnSpLocks/>
            </p:cNvCxnSpPr>
            <p:nvPr/>
          </p:nvCxnSpPr>
          <p:spPr>
            <a:xfrm>
              <a:off x="8111282" y="1069596"/>
              <a:ext cx="0" cy="5039701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Inhaltsplatzhalter 7">
              <a:extLst>
                <a:ext uri="{FF2B5EF4-FFF2-40B4-BE49-F238E27FC236}">
                  <a16:creationId xmlns:a16="http://schemas.microsoft.com/office/drawing/2014/main" id="{021D6FC1-90DA-4584-A27B-3E34934B906A}"/>
                </a:ext>
              </a:extLst>
            </p:cNvPr>
            <p:cNvSpPr txBox="1">
              <a:spLocks/>
            </p:cNvSpPr>
            <p:nvPr/>
          </p:nvSpPr>
          <p:spPr>
            <a:xfrm>
              <a:off x="8315087" y="1301832"/>
              <a:ext cx="3618245" cy="4680520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is a general definition of LTA?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How does LTA relate to existing GC/GR methods?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are shortcomings of existing GC/GR methods?</a:t>
              </a:r>
              <a:br>
                <a:rPr lang="en-US" sz="2000" dirty="0"/>
              </a:br>
              <a:r>
                <a:rPr lang="en-US" sz="2000" dirty="0"/>
                <a:t>How can they be fixed?</a:t>
              </a:r>
            </a:p>
          </p:txBody>
        </p:sp>
      </p:grp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DCAF2207-475B-4EA4-8451-9BEC1303A66A}"/>
              </a:ext>
            </a:extLst>
          </p:cNvPr>
          <p:cNvSpPr txBox="1">
            <a:spLocks/>
          </p:cNvSpPr>
          <p:nvPr/>
        </p:nvSpPr>
        <p:spPr>
          <a:xfrm>
            <a:off x="4543167" y="5569781"/>
            <a:ext cx="34214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8FD9D38-FB0F-42FA-8C61-E00A0F763F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6089" y="4217231"/>
            <a:ext cx="3295650" cy="135255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3859" y="4217231"/>
            <a:ext cx="3676650" cy="1352550"/>
          </a:xfrm>
          <a:prstGeom prst="rect">
            <a:avLst/>
          </a:prstGeom>
        </p:spPr>
      </p:pic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46637" y="5569781"/>
            <a:ext cx="40310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G​raph Embeddings &amp; Kernels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6387BD83-64F8-4759-87CD-FE8D1B1F1782}"/>
              </a:ext>
            </a:extLst>
          </p:cNvPr>
          <p:cNvGrpSpPr/>
          <p:nvPr/>
        </p:nvGrpSpPr>
        <p:grpSpPr>
          <a:xfrm>
            <a:off x="2162184" y="3254928"/>
            <a:ext cx="3933816" cy="962303"/>
            <a:chOff x="2162184" y="3254928"/>
            <a:chExt cx="3933816" cy="962303"/>
          </a:xfrm>
        </p:grpSpPr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C8D365E8-5D47-40F3-83A6-38C07451E8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184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BEE0204E-EBEC-4603-852E-4AE503810B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4169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5AADAE20-C3C1-427C-BD51-CC79C53B5781}"/>
                </a:ext>
              </a:extLst>
            </p:cNvPr>
            <p:cNvSpPr txBox="1">
              <a:spLocks/>
            </p:cNvSpPr>
            <p:nvPr/>
          </p:nvSpPr>
          <p:spPr>
            <a:xfrm>
              <a:off x="2421137" y="3289615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  <p:sp>
          <p:nvSpPr>
            <p:cNvPr id="22" name="Inhaltsplatzhalter 7">
              <a:extLst>
                <a:ext uri="{FF2B5EF4-FFF2-40B4-BE49-F238E27FC236}">
                  <a16:creationId xmlns:a16="http://schemas.microsoft.com/office/drawing/2014/main" id="{CA02D17C-BC6E-4609-B9F5-3D4D3F871988}"/>
                </a:ext>
              </a:extLst>
            </p:cNvPr>
            <p:cNvSpPr txBox="1">
              <a:spLocks/>
            </p:cNvSpPr>
            <p:nvPr/>
          </p:nvSpPr>
          <p:spPr>
            <a:xfrm>
              <a:off x="5396433" y="3289614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</p:grpSp>
      <p:sp>
        <p:nvSpPr>
          <p:cNvPr id="24" name="Ellipse 23">
            <a:extLst>
              <a:ext uri="{FF2B5EF4-FFF2-40B4-BE49-F238E27FC236}">
                <a16:creationId xmlns:a16="http://schemas.microsoft.com/office/drawing/2014/main" id="{D65E3881-7422-4A79-A4C7-0C9C324DEF8A}"/>
              </a:ext>
            </a:extLst>
          </p:cNvPr>
          <p:cNvSpPr/>
          <p:nvPr/>
        </p:nvSpPr>
        <p:spPr>
          <a:xfrm>
            <a:off x="8236408" y="2988577"/>
            <a:ext cx="504056" cy="50405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9D8A98F-6018-4435-BE79-4FD7560D5FA0}"/>
              </a:ext>
            </a:extLst>
          </p:cNvPr>
          <p:cNvGrpSpPr/>
          <p:nvPr/>
        </p:nvGrpSpPr>
        <p:grpSpPr>
          <a:xfrm>
            <a:off x="2162184" y="3254928"/>
            <a:ext cx="3933816" cy="962303"/>
            <a:chOff x="2162184" y="3254928"/>
            <a:chExt cx="3933816" cy="962303"/>
          </a:xfrm>
        </p:grpSpPr>
        <p:cxnSp>
          <p:nvCxnSpPr>
            <p:cNvPr id="31" name="Gerade Verbindung mit Pfeil 30">
              <a:extLst>
                <a:ext uri="{FF2B5EF4-FFF2-40B4-BE49-F238E27FC236}">
                  <a16:creationId xmlns:a16="http://schemas.microsoft.com/office/drawing/2014/main" id="{43347669-9D74-4FAC-B000-E41A23552A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184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>
              <a:extLst>
                <a:ext uri="{FF2B5EF4-FFF2-40B4-BE49-F238E27FC236}">
                  <a16:creationId xmlns:a16="http://schemas.microsoft.com/office/drawing/2014/main" id="{57FEDD45-82AB-4E89-82CE-ED30B07529E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4169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5651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-3.95833E-6 0.176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Shortcomings of Existing GC/GR Methods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27" name="Inhaltsplatzhalter 7">
            <a:extLst>
              <a:ext uri="{FF2B5EF4-FFF2-40B4-BE49-F238E27FC236}">
                <a16:creationId xmlns:a16="http://schemas.microsoft.com/office/drawing/2014/main" id="{CD6008F1-8F0D-459C-A2EB-DD3FD5FBF12A}"/>
              </a:ext>
            </a:extLst>
          </p:cNvPr>
          <p:cNvSpPr txBox="1">
            <a:spLocks/>
          </p:cNvSpPr>
          <p:nvPr/>
        </p:nvSpPr>
        <p:spPr>
          <a:xfrm>
            <a:off x="6748858" y="3182638"/>
            <a:ext cx="4361711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9F1D48D9-B1FA-49D3-99EC-495A40522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48858" y="1392572"/>
            <a:ext cx="4361711" cy="1790066"/>
          </a:xfrm>
          <a:prstGeom prst="rect">
            <a:avLst/>
          </a:prstGeom>
        </p:spPr>
      </p:pic>
      <p:sp>
        <p:nvSpPr>
          <p:cNvPr id="35" name="Inhaltsplatzhalter 7">
            <a:extLst>
              <a:ext uri="{FF2B5EF4-FFF2-40B4-BE49-F238E27FC236}">
                <a16:creationId xmlns:a16="http://schemas.microsoft.com/office/drawing/2014/main" id="{C98208A7-0BA0-4267-A236-6775AEB26D8C}"/>
              </a:ext>
            </a:extLst>
          </p:cNvPr>
          <p:cNvSpPr txBox="1">
            <a:spLocks/>
          </p:cNvSpPr>
          <p:nvPr/>
        </p:nvSpPr>
        <p:spPr>
          <a:xfrm>
            <a:off x="1081433" y="3182638"/>
            <a:ext cx="4865956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G​raph Embeddings &amp; Kernels</a:t>
            </a:r>
          </a:p>
        </p:txBody>
      </p:sp>
      <p:pic>
        <p:nvPicPr>
          <p:cNvPr id="36" name="Grafik 35">
            <a:extLst>
              <a:ext uri="{FF2B5EF4-FFF2-40B4-BE49-F238E27FC236}">
                <a16:creationId xmlns:a16="http://schemas.microsoft.com/office/drawing/2014/main" id="{C4514F98-61F7-4538-A823-8CC58BD80E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1432" y="1392572"/>
            <a:ext cx="4865956" cy="1790066"/>
          </a:xfrm>
          <a:prstGeom prst="rect">
            <a:avLst/>
          </a:prstGeom>
        </p:spPr>
      </p:pic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155A0416-C01E-42AF-9A28-BB44EE34F4F8}"/>
              </a:ext>
            </a:extLst>
          </p:cNvPr>
          <p:cNvCxnSpPr>
            <a:cxnSpLocks/>
          </p:cNvCxnSpPr>
          <p:nvPr/>
        </p:nvCxnSpPr>
        <p:spPr>
          <a:xfrm>
            <a:off x="6347661" y="1069596"/>
            <a:ext cx="0" cy="503970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374EAE72-A05C-47D2-812F-A51CBCB3AC54}"/>
              </a:ext>
            </a:extLst>
          </p:cNvPr>
          <p:cNvGrpSpPr/>
          <p:nvPr/>
        </p:nvGrpSpPr>
        <p:grpSpPr>
          <a:xfrm>
            <a:off x="695265" y="4140568"/>
            <a:ext cx="5638288" cy="1504106"/>
            <a:chOff x="695265" y="4140568"/>
            <a:chExt cx="5638288" cy="1504106"/>
          </a:xfrm>
        </p:grpSpPr>
        <p:sp>
          <p:nvSpPr>
            <p:cNvPr id="38" name="Inhaltsplatzhalter 7">
              <a:extLst>
                <a:ext uri="{FF2B5EF4-FFF2-40B4-BE49-F238E27FC236}">
                  <a16:creationId xmlns:a16="http://schemas.microsoft.com/office/drawing/2014/main" id="{76B9DFB8-DD27-45E6-BE39-1CA678C46C12}"/>
                </a:ext>
              </a:extLst>
            </p:cNvPr>
            <p:cNvSpPr txBox="1">
              <a:spLocks/>
            </p:cNvSpPr>
            <p:nvPr/>
          </p:nvSpPr>
          <p:spPr>
            <a:xfrm>
              <a:off x="695266" y="4140568"/>
              <a:ext cx="5638287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B050"/>
                  </a:solidFill>
                </a:rPr>
                <a:t>Embeddings freely determine decomposition</a:t>
              </a:r>
            </a:p>
          </p:txBody>
        </p:sp>
        <p:sp>
          <p:nvSpPr>
            <p:cNvPr id="39" name="Inhaltsplatzhalter 7">
              <a:extLst>
                <a:ext uri="{FF2B5EF4-FFF2-40B4-BE49-F238E27FC236}">
                  <a16:creationId xmlns:a16="http://schemas.microsoft.com/office/drawing/2014/main" id="{550163D1-EA08-4BFC-B6EF-C75C508E2394}"/>
                </a:ext>
              </a:extLst>
            </p:cNvPr>
            <p:cNvSpPr txBox="1">
              <a:spLocks/>
            </p:cNvSpPr>
            <p:nvPr/>
          </p:nvSpPr>
          <p:spPr>
            <a:xfrm>
              <a:off x="695265" y="4932998"/>
              <a:ext cx="5638287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C00000"/>
                  </a:solidFill>
                </a:rPr>
                <a:t>Fixed majority vote evaluation &amp; aggregation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5D1F7CA9-3BAA-4B12-9F75-2B35142AB886}"/>
              </a:ext>
            </a:extLst>
          </p:cNvPr>
          <p:cNvGrpSpPr/>
          <p:nvPr/>
        </p:nvGrpSpPr>
        <p:grpSpPr>
          <a:xfrm>
            <a:off x="6838094" y="4128656"/>
            <a:ext cx="4183238" cy="2113042"/>
            <a:chOff x="6838094" y="4128656"/>
            <a:chExt cx="4183238" cy="2113042"/>
          </a:xfrm>
        </p:grpSpPr>
        <p:sp>
          <p:nvSpPr>
            <p:cNvPr id="40" name="Inhaltsplatzhalter 7">
              <a:extLst>
                <a:ext uri="{FF2B5EF4-FFF2-40B4-BE49-F238E27FC236}">
                  <a16:creationId xmlns:a16="http://schemas.microsoft.com/office/drawing/2014/main" id="{0FF749D3-1A94-4619-8C8C-8FDBA0BAC980}"/>
                </a:ext>
              </a:extLst>
            </p:cNvPr>
            <p:cNvSpPr txBox="1">
              <a:spLocks/>
            </p:cNvSpPr>
            <p:nvPr/>
          </p:nvSpPr>
          <p:spPr>
            <a:xfrm>
              <a:off x="6838095" y="4128656"/>
              <a:ext cx="418323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C00000"/>
                  </a:solidFill>
                </a:rPr>
                <a:t>Fixed subtree decomposition</a:t>
              </a:r>
            </a:p>
          </p:txBody>
        </p:sp>
        <p:sp>
          <p:nvSpPr>
            <p:cNvPr id="41" name="Inhaltsplatzhalter 7">
              <a:extLst>
                <a:ext uri="{FF2B5EF4-FFF2-40B4-BE49-F238E27FC236}">
                  <a16:creationId xmlns:a16="http://schemas.microsoft.com/office/drawing/2014/main" id="{5B053822-4EC9-4E94-85A4-C1923761AF86}"/>
                </a:ext>
              </a:extLst>
            </p:cNvPr>
            <p:cNvSpPr txBox="1">
              <a:spLocks/>
            </p:cNvSpPr>
            <p:nvPr/>
          </p:nvSpPr>
          <p:spPr>
            <a:xfrm>
              <a:off x="6838094" y="4921086"/>
              <a:ext cx="4183238" cy="132061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B050"/>
                  </a:solidFill>
                </a:rPr>
                <a:t>Dynamic MLP-based evaluation</a:t>
              </a:r>
            </a:p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B050"/>
                  </a:solidFill>
                </a:rPr>
                <a:t>&amp; freely choosable aggregation</a:t>
              </a:r>
            </a:p>
          </p:txBody>
        </p:sp>
      </p:grpSp>
      <p:sp>
        <p:nvSpPr>
          <p:cNvPr id="42" name="Ellipse 41">
            <a:extLst>
              <a:ext uri="{FF2B5EF4-FFF2-40B4-BE49-F238E27FC236}">
                <a16:creationId xmlns:a16="http://schemas.microsoft.com/office/drawing/2014/main" id="{9AEC499F-8609-4F38-9A81-3D495263C8E1}"/>
              </a:ext>
            </a:extLst>
          </p:cNvPr>
          <p:cNvSpPr/>
          <p:nvPr/>
        </p:nvSpPr>
        <p:spPr>
          <a:xfrm>
            <a:off x="7062371" y="4043910"/>
            <a:ext cx="3734683" cy="89780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7369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Subtree Constituents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33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E77B62C8-E382-4508-A91D-A122786BA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802409" y="1764004"/>
            <a:ext cx="8587181" cy="332999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6C98BBCE-E9FD-4210-9395-605C7A3D7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802408" y="1764004"/>
            <a:ext cx="8587181" cy="3329990"/>
          </a:xfrm>
          <a:prstGeom prst="rect">
            <a:avLst/>
          </a:prstGeom>
        </p:spPr>
      </p:pic>
      <p:sp>
        <p:nvSpPr>
          <p:cNvPr id="20" name="Inhaltsplatzhalter 7">
            <a:extLst>
              <a:ext uri="{FF2B5EF4-FFF2-40B4-BE49-F238E27FC236}">
                <a16:creationId xmlns:a16="http://schemas.microsoft.com/office/drawing/2014/main" id="{4ECCA381-7D7E-4FC7-BC02-6DD451D87B7A}"/>
              </a:ext>
            </a:extLst>
          </p:cNvPr>
          <p:cNvSpPr txBox="1">
            <a:spLocks/>
          </p:cNvSpPr>
          <p:nvPr/>
        </p:nvSpPr>
        <p:spPr>
          <a:xfrm>
            <a:off x="2377394" y="5369335"/>
            <a:ext cx="7366420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Idea:</a:t>
            </a:r>
            <a:r>
              <a:rPr lang="en-US" sz="2400" dirty="0"/>
              <a:t> Prune subtrees via edge filtering</a:t>
            </a:r>
          </a:p>
        </p:txBody>
      </p:sp>
    </p:spTree>
    <p:extLst>
      <p:ext uri="{BB962C8B-B14F-4D97-AF65-F5344CB8AC3E}">
        <p14:creationId xmlns:p14="http://schemas.microsoft.com/office/powerpoint/2010/main" val="979614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Subtree Constituents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34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22873F6-0452-4BCE-9617-310ED703F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660555" y="2175164"/>
            <a:ext cx="8870889" cy="250767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18F7471-7264-4B15-A965-98330841F9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660555" y="2175164"/>
            <a:ext cx="8870889" cy="25076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Inhaltsplatzhalter 7">
                <a:extLst>
                  <a:ext uri="{FF2B5EF4-FFF2-40B4-BE49-F238E27FC236}">
                    <a16:creationId xmlns:a16="http://schemas.microsoft.com/office/drawing/2014/main" id="{E2BF6A55-ABD1-4242-A342-3DD15BFF83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91043" y="5369335"/>
                <a:ext cx="4639113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400" dirty="0"/>
                  <a:t> More flexible decompositions</a:t>
                </a:r>
              </a:p>
            </p:txBody>
          </p:sp>
        </mc:Choice>
        <mc:Fallback xmlns="">
          <p:sp>
            <p:nvSpPr>
              <p:cNvPr id="13" name="Inhaltsplatzhalter 7">
                <a:extLst>
                  <a:ext uri="{FF2B5EF4-FFF2-40B4-BE49-F238E27FC236}">
                    <a16:creationId xmlns:a16="http://schemas.microsoft.com/office/drawing/2014/main" id="{E2BF6A55-ABD1-4242-A342-3DD15BFF83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1043" y="5369335"/>
                <a:ext cx="4639113" cy="711676"/>
              </a:xfrm>
              <a:prstGeom prst="rect">
                <a:avLst/>
              </a:prstGeom>
              <a:blipFill>
                <a:blip r:embed="rId6"/>
                <a:stretch>
                  <a:fillRect b="-25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19C32F7E-EC88-43F1-9840-6D8140B3FFA9}"/>
              </a:ext>
            </a:extLst>
          </p:cNvPr>
          <p:cNvGrpSpPr/>
          <p:nvPr/>
        </p:nvGrpSpPr>
        <p:grpSpPr>
          <a:xfrm>
            <a:off x="-9778" y="1255488"/>
            <a:ext cx="7106864" cy="2146298"/>
            <a:chOff x="-9778" y="1255488"/>
            <a:chExt cx="7106864" cy="2146298"/>
          </a:xfrm>
        </p:grpSpPr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55F1F0F1-ECC0-4854-A94D-65945497B4DF}"/>
                </a:ext>
              </a:extLst>
            </p:cNvPr>
            <p:cNvCxnSpPr>
              <a:cxnSpLocks/>
            </p:cNvCxnSpPr>
            <p:nvPr/>
          </p:nvCxnSpPr>
          <p:spPr>
            <a:xfrm>
              <a:off x="3539455" y="1870694"/>
              <a:ext cx="0" cy="1531092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Inhaltsplatzhalter 7">
              <a:extLst>
                <a:ext uri="{FF2B5EF4-FFF2-40B4-BE49-F238E27FC236}">
                  <a16:creationId xmlns:a16="http://schemas.microsoft.com/office/drawing/2014/main" id="{85772A81-439C-4241-BBBD-34229379CB61}"/>
                </a:ext>
              </a:extLst>
            </p:cNvPr>
            <p:cNvSpPr txBox="1">
              <a:spLocks/>
            </p:cNvSpPr>
            <p:nvPr/>
          </p:nvSpPr>
          <p:spPr>
            <a:xfrm>
              <a:off x="-9778" y="1255488"/>
              <a:ext cx="7106864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Edge filter requires </a:t>
              </a:r>
              <a:r>
                <a:rPr lang="en-US" sz="2400" b="1" dirty="0"/>
                <a:t>informative</a:t>
              </a:r>
              <a:r>
                <a:rPr lang="en-US" sz="2400" dirty="0"/>
                <a:t> </a:t>
              </a:r>
              <a:r>
                <a:rPr lang="en-US" sz="2400" b="1" dirty="0"/>
                <a:t>edge feature vectors</a:t>
              </a:r>
            </a:p>
          </p:txBody>
        </p: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0874ADA3-DFE8-4FF6-A956-72BE03974B53}"/>
                </a:ext>
              </a:extLst>
            </p:cNvPr>
            <p:cNvCxnSpPr>
              <a:cxnSpLocks/>
            </p:cNvCxnSpPr>
            <p:nvPr/>
          </p:nvCxnSpPr>
          <p:spPr>
            <a:xfrm>
              <a:off x="3539455" y="1870693"/>
              <a:ext cx="1089695" cy="1174586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79E3B6B7-22C6-4B27-BBD9-8824A07019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49761" y="1870693"/>
              <a:ext cx="1089695" cy="1174586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Inhaltsplatzhalter 7">
                <a:extLst>
                  <a:ext uri="{FF2B5EF4-FFF2-40B4-BE49-F238E27FC236}">
                    <a16:creationId xmlns:a16="http://schemas.microsoft.com/office/drawing/2014/main" id="{8F80B4CE-7E9D-43F3-AF0B-57915ACFF2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945384" y="1255488"/>
                <a:ext cx="3066878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3600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3600" dirty="0"/>
                  <a:t> </a:t>
                </a:r>
                <a:r>
                  <a:rPr lang="en-US" sz="3600" b="1" dirty="0"/>
                  <a:t>2-WL</a:t>
                </a:r>
              </a:p>
            </p:txBody>
          </p:sp>
        </mc:Choice>
        <mc:Fallback xmlns="">
          <p:sp>
            <p:nvSpPr>
              <p:cNvPr id="27" name="Inhaltsplatzhalter 7">
                <a:extLst>
                  <a:ext uri="{FF2B5EF4-FFF2-40B4-BE49-F238E27FC236}">
                    <a16:creationId xmlns:a16="http://schemas.microsoft.com/office/drawing/2014/main" id="{8F80B4CE-7E9D-43F3-AF0B-57915ACFF2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384" y="1255488"/>
                <a:ext cx="3066878" cy="711676"/>
              </a:xfrm>
              <a:prstGeom prst="rect">
                <a:avLst/>
              </a:prstGeom>
              <a:blipFill>
                <a:blip r:embed="rId7"/>
                <a:stretch>
                  <a:fillRect t="-8547" b="-273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4158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2-WL Inspired Convolution Operator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35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Inhaltsplatzhalter 7">
                <a:extLst>
                  <a:ext uri="{FF2B5EF4-FFF2-40B4-BE49-F238E27FC236}">
                    <a16:creationId xmlns:a16="http://schemas.microsoft.com/office/drawing/2014/main" id="{10F363AA-19EF-4E8A-AAA5-3EB13180C3B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14400" y="977699"/>
                <a:ext cx="10363200" cy="1555777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b="1" dirty="0">
                    <a:solidFill>
                      <a:srgbClr val="C00000"/>
                    </a:solidFill>
                  </a:rPr>
                  <a:t>Problem: </a:t>
                </a:r>
                <a:r>
                  <a:rPr lang="en-US" sz="2400" dirty="0">
                    <a:solidFill>
                      <a:srgbClr val="C00000"/>
                    </a:solidFill>
                  </a:rPr>
                  <a:t>Existing graph convolutions are bounded by 1-WL</a:t>
                </a:r>
                <a:endParaRPr lang="de-DE" sz="2400" i="1" dirty="0">
                  <a:solidFill>
                    <a:srgbClr val="C00000"/>
                  </a:solidFill>
                  <a:latin typeface="Cambria Math" panose="02040503050406030204" pitchFamily="18" charset="0"/>
                </a:endParaRPr>
              </a:p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400" dirty="0"/>
                  <a:t> A novel </a:t>
                </a:r>
                <a:r>
                  <a:rPr lang="en-US" sz="2400" b="1" dirty="0"/>
                  <a:t>2-WL convolution</a:t>
                </a:r>
                <a:r>
                  <a:rPr lang="en-US" sz="2400" dirty="0"/>
                  <a:t> operator is proposed</a:t>
                </a:r>
              </a:p>
            </p:txBody>
          </p:sp>
        </mc:Choice>
        <mc:Fallback xmlns="">
          <p:sp>
            <p:nvSpPr>
              <p:cNvPr id="16" name="Inhaltsplatzhalter 7">
                <a:extLst>
                  <a:ext uri="{FF2B5EF4-FFF2-40B4-BE49-F238E27FC236}">
                    <a16:creationId xmlns:a16="http://schemas.microsoft.com/office/drawing/2014/main" id="{10F363AA-19EF-4E8A-AAA5-3EB13180C3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977699"/>
                <a:ext cx="10363200" cy="155577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20EFA1E4-2D44-4D4F-A7FF-24A386EA8CAA}"/>
              </a:ext>
            </a:extLst>
          </p:cNvPr>
          <p:cNvGrpSpPr/>
          <p:nvPr/>
        </p:nvGrpSpPr>
        <p:grpSpPr>
          <a:xfrm>
            <a:off x="608204" y="2899787"/>
            <a:ext cx="5487796" cy="2788065"/>
            <a:chOff x="608204" y="2899787"/>
            <a:chExt cx="5487796" cy="2788065"/>
          </a:xfrm>
        </p:grpSpPr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70E4D07F-E167-4FBD-B107-C5A3747D6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884046" y="4292485"/>
              <a:ext cx="4936110" cy="1395367"/>
            </a:xfrm>
            <a:prstGeom prst="rect">
              <a:avLst/>
            </a:prstGeom>
          </p:spPr>
        </p:pic>
        <p:sp>
          <p:nvSpPr>
            <p:cNvPr id="20" name="Inhaltsplatzhalter 7">
              <a:extLst>
                <a:ext uri="{FF2B5EF4-FFF2-40B4-BE49-F238E27FC236}">
                  <a16:creationId xmlns:a16="http://schemas.microsoft.com/office/drawing/2014/main" id="{AEE0C880-E740-4DD7-AAF3-A8D7807903C1}"/>
                </a:ext>
              </a:extLst>
            </p:cNvPr>
            <p:cNvSpPr txBox="1">
              <a:spLocks/>
            </p:cNvSpPr>
            <p:nvPr/>
          </p:nvSpPr>
          <p:spPr>
            <a:xfrm>
              <a:off x="608204" y="2899787"/>
              <a:ext cx="5487796" cy="101966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LTA Motivation: </a:t>
              </a:r>
            </a:p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00B050"/>
                  </a:solidFill>
                </a:rPr>
                <a:t>Flexible decompositions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D3785F51-79CA-4DBC-ABF3-F1EC928D2DF0}"/>
              </a:ext>
            </a:extLst>
          </p:cNvPr>
          <p:cNvGrpSpPr/>
          <p:nvPr/>
        </p:nvGrpSpPr>
        <p:grpSpPr>
          <a:xfrm>
            <a:off x="6096000" y="2533476"/>
            <a:ext cx="5603933" cy="3899956"/>
            <a:chOff x="6096000" y="2533476"/>
            <a:chExt cx="5603933" cy="3899956"/>
          </a:xfrm>
        </p:grpSpPr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CFF3C4A2-7459-46D3-A892-BF6AAE8BE436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2533476"/>
              <a:ext cx="0" cy="3684879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nhaltsplatzhalter 7">
              <a:extLst>
                <a:ext uri="{FF2B5EF4-FFF2-40B4-BE49-F238E27FC236}">
                  <a16:creationId xmlns:a16="http://schemas.microsoft.com/office/drawing/2014/main" id="{7BF11956-9FAD-48E0-A388-DF3BD6D02B48}"/>
                </a:ext>
              </a:extLst>
            </p:cNvPr>
            <p:cNvSpPr txBox="1">
              <a:spLocks/>
            </p:cNvSpPr>
            <p:nvPr/>
          </p:nvSpPr>
          <p:spPr>
            <a:xfrm>
              <a:off x="6096000" y="2899787"/>
              <a:ext cx="5487796" cy="101966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General Motivation:</a:t>
              </a:r>
            </a:p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00B050"/>
                  </a:solidFill>
                </a:rPr>
                <a:t>Discriminative &amp; computational power</a:t>
              </a:r>
            </a:p>
          </p:txBody>
        </p:sp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3E5D5014-C657-410E-81C4-EF9D552A7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320014" y="4371300"/>
              <a:ext cx="2691680" cy="1354304"/>
            </a:xfrm>
            <a:prstGeom prst="rect">
              <a:avLst/>
            </a:prstGeom>
          </p:spPr>
        </p:pic>
        <p:sp>
          <p:nvSpPr>
            <p:cNvPr id="28" name="Inhaltsplatzhalter 7">
              <a:extLst>
                <a:ext uri="{FF2B5EF4-FFF2-40B4-BE49-F238E27FC236}">
                  <a16:creationId xmlns:a16="http://schemas.microsoft.com/office/drawing/2014/main" id="{CDC00B88-CA1D-4047-B1C7-23D093A76822}"/>
                </a:ext>
              </a:extLst>
            </p:cNvPr>
            <p:cNvSpPr txBox="1">
              <a:spLocks/>
            </p:cNvSpPr>
            <p:nvPr/>
          </p:nvSpPr>
          <p:spPr>
            <a:xfrm>
              <a:off x="9235707" y="4609864"/>
              <a:ext cx="2464226" cy="8771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&amp; cycle detection</a:t>
              </a:r>
            </a:p>
          </p:txBody>
        </p:sp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39731E9A-AF93-4010-A4B2-C938067286A1}"/>
                </a:ext>
              </a:extLst>
            </p:cNvPr>
            <p:cNvSpPr txBox="1">
              <a:spLocks/>
            </p:cNvSpPr>
            <p:nvPr/>
          </p:nvSpPr>
          <p:spPr>
            <a:xfrm>
              <a:off x="6433741" y="5556256"/>
              <a:ext cx="2464226" cy="8771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regular graphs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6865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2-WL Inspired Convolution Operator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36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FE7871C4-13DA-4ACB-8503-BF7E33200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9490" y="2353917"/>
            <a:ext cx="2503065" cy="2503065"/>
          </a:xfrm>
          <a:prstGeom prst="rect">
            <a:avLst/>
          </a:prstGeom>
        </p:spPr>
      </p:pic>
      <p:sp>
        <p:nvSpPr>
          <p:cNvPr id="22" name="Inhaltsplatzhalter 7">
            <a:extLst>
              <a:ext uri="{FF2B5EF4-FFF2-40B4-BE49-F238E27FC236}">
                <a16:creationId xmlns:a16="http://schemas.microsoft.com/office/drawing/2014/main" id="{CE0200C5-0AD4-48F1-8DC6-8443CEEC822B}"/>
              </a:ext>
            </a:extLst>
          </p:cNvPr>
          <p:cNvSpPr txBox="1">
            <a:spLocks/>
          </p:cNvSpPr>
          <p:nvPr/>
        </p:nvSpPr>
        <p:spPr>
          <a:xfrm>
            <a:off x="957044" y="1642241"/>
            <a:ext cx="2503066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2-WL</a:t>
            </a:r>
            <a:endParaRPr lang="en-US" sz="2400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3CC907A8-77F3-43DD-AAE8-A86E534D31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57343" y="1775803"/>
            <a:ext cx="6277613" cy="444552"/>
          </a:xfrm>
          <a:prstGeom prst="rect">
            <a:avLst/>
          </a:prstGeom>
        </p:spPr>
      </p:pic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40812F67-AAE6-4684-A8E9-DB402F06442E}"/>
              </a:ext>
            </a:extLst>
          </p:cNvPr>
          <p:cNvGrpSpPr/>
          <p:nvPr/>
        </p:nvGrpSpPr>
        <p:grpSpPr>
          <a:xfrm>
            <a:off x="4869259" y="3990060"/>
            <a:ext cx="6418128" cy="711676"/>
            <a:chOff x="4869259" y="3990060"/>
            <a:chExt cx="6418128" cy="711676"/>
          </a:xfrm>
        </p:grpSpPr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897E80DB-9547-4670-B7A1-780A4001E517}"/>
                </a:ext>
              </a:extLst>
            </p:cNvPr>
            <p:cNvGrpSpPr/>
            <p:nvPr/>
          </p:nvGrpSpPr>
          <p:grpSpPr>
            <a:xfrm>
              <a:off x="5054888" y="3990060"/>
              <a:ext cx="6197024" cy="711676"/>
              <a:chOff x="5253948" y="3941596"/>
              <a:chExt cx="6197024" cy="711676"/>
            </a:xfrm>
          </p:grpSpPr>
          <p:pic>
            <p:nvPicPr>
              <p:cNvPr id="32" name="Grafik 31">
                <a:extLst>
                  <a:ext uri="{FF2B5EF4-FFF2-40B4-BE49-F238E27FC236}">
                    <a16:creationId xmlns:a16="http://schemas.microsoft.com/office/drawing/2014/main" id="{C32BF20C-1A10-4104-A68D-9275C6C3A5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253948" y="4132669"/>
                <a:ext cx="1098429" cy="329529"/>
              </a:xfrm>
              <a:prstGeom prst="rect">
                <a:avLst/>
              </a:prstGeom>
            </p:spPr>
          </p:pic>
          <p:sp>
            <p:nvSpPr>
              <p:cNvPr id="34" name="Inhaltsplatzhalter 7">
                <a:extLst>
                  <a:ext uri="{FF2B5EF4-FFF2-40B4-BE49-F238E27FC236}">
                    <a16:creationId xmlns:a16="http://schemas.microsoft.com/office/drawing/2014/main" id="{CC83FB9A-7504-4823-BE86-DFF720F165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64453" y="3941596"/>
                <a:ext cx="5086519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dirty="0">
                    <a:solidFill>
                      <a:srgbClr val="C00000"/>
                    </a:solidFill>
                  </a:rPr>
                  <a:t>time complexity for each refinement</a:t>
                </a:r>
              </a:p>
            </p:txBody>
          </p:sp>
        </p:grp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253043D3-8032-4D40-A5A7-20FFBD1DD44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69259" y="4025728"/>
              <a:ext cx="6418128" cy="30349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C77B0EF0-9FBA-46A3-B3BA-67F4C05277F9}"/>
              </a:ext>
            </a:extLst>
          </p:cNvPr>
          <p:cNvGrpSpPr/>
          <p:nvPr/>
        </p:nvGrpSpPr>
        <p:grpSpPr>
          <a:xfrm>
            <a:off x="5833643" y="2220355"/>
            <a:ext cx="4922578" cy="1769705"/>
            <a:chOff x="5833643" y="2220355"/>
            <a:chExt cx="4922578" cy="1769705"/>
          </a:xfrm>
        </p:grpSpPr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FAE6E96E-7105-44AB-BF5E-CD5FCEF28AD7}"/>
                </a:ext>
              </a:extLst>
            </p:cNvPr>
            <p:cNvGrpSpPr/>
            <p:nvPr/>
          </p:nvGrpSpPr>
          <p:grpSpPr>
            <a:xfrm>
              <a:off x="5833643" y="3278384"/>
              <a:ext cx="4639514" cy="711676"/>
              <a:chOff x="5495531" y="3278383"/>
              <a:chExt cx="4639514" cy="711676"/>
            </a:xfrm>
          </p:grpSpPr>
          <p:sp>
            <p:nvSpPr>
              <p:cNvPr id="26" name="Inhaltsplatzhalter 7">
                <a:extLst>
                  <a:ext uri="{FF2B5EF4-FFF2-40B4-BE49-F238E27FC236}">
                    <a16:creationId xmlns:a16="http://schemas.microsoft.com/office/drawing/2014/main" id="{8EF7517B-8B0B-4465-AE4C-52EF513E4A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25677" y="3278383"/>
                <a:ext cx="3509368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dirty="0"/>
                  <a:t>neighbors per vertex pair</a:t>
                </a:r>
              </a:p>
            </p:txBody>
          </p:sp>
          <p:pic>
            <p:nvPicPr>
              <p:cNvPr id="15" name="Grafik 14">
                <a:extLst>
                  <a:ext uri="{FF2B5EF4-FFF2-40B4-BE49-F238E27FC236}">
                    <a16:creationId xmlns:a16="http://schemas.microsoft.com/office/drawing/2014/main" id="{68171583-AAD5-4633-8E8C-A5E83424FB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5495531" y="3482411"/>
                <a:ext cx="1130146" cy="303621"/>
              </a:xfrm>
              <a:prstGeom prst="rect">
                <a:avLst/>
              </a:prstGeom>
            </p:spPr>
          </p:pic>
        </p:grp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58BCD2B3-A0DE-4543-BA1E-DB3BF5FD683B}"/>
                </a:ext>
              </a:extLst>
            </p:cNvPr>
            <p:cNvSpPr/>
            <p:nvPr/>
          </p:nvSpPr>
          <p:spPr>
            <a:xfrm>
              <a:off x="10419614" y="2220355"/>
              <a:ext cx="336607" cy="1444618"/>
            </a:xfrm>
            <a:custGeom>
              <a:avLst/>
              <a:gdLst>
                <a:gd name="connsiteX0" fmla="*/ 1023457 w 1023457"/>
                <a:gd name="connsiteY0" fmla="*/ 0 h 1933663"/>
                <a:gd name="connsiteX1" fmla="*/ 1023457 w 1023457"/>
                <a:gd name="connsiteY1" fmla="*/ 0 h 1933663"/>
                <a:gd name="connsiteX2" fmla="*/ 1023457 w 1023457"/>
                <a:gd name="connsiteY2" fmla="*/ 1933663 h 1933663"/>
                <a:gd name="connsiteX3" fmla="*/ 0 w 1023457"/>
                <a:gd name="connsiteY3" fmla="*/ 1933663 h 193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3457" h="1933663">
                  <a:moveTo>
                    <a:pt x="1023457" y="0"/>
                  </a:moveTo>
                  <a:lnTo>
                    <a:pt x="1023457" y="0"/>
                  </a:lnTo>
                  <a:lnTo>
                    <a:pt x="1023457" y="1933663"/>
                  </a:lnTo>
                  <a:lnTo>
                    <a:pt x="0" y="1933663"/>
                  </a:ln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5D8526A0-6136-48D7-85D3-2611EA636449}"/>
              </a:ext>
            </a:extLst>
          </p:cNvPr>
          <p:cNvGrpSpPr/>
          <p:nvPr/>
        </p:nvGrpSpPr>
        <p:grpSpPr>
          <a:xfrm>
            <a:off x="5597237" y="2220354"/>
            <a:ext cx="4791898" cy="1058030"/>
            <a:chOff x="5597237" y="2220354"/>
            <a:chExt cx="4791898" cy="1058030"/>
          </a:xfrm>
        </p:grpSpPr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896DCF58-C24A-4A1F-8081-4F1327FE0274}"/>
                </a:ext>
              </a:extLst>
            </p:cNvPr>
            <p:cNvGrpSpPr/>
            <p:nvPr/>
          </p:nvGrpSpPr>
          <p:grpSpPr>
            <a:xfrm>
              <a:off x="5803163" y="2566708"/>
              <a:ext cx="4585972" cy="711676"/>
              <a:chOff x="6437022" y="2159921"/>
              <a:chExt cx="4585972" cy="711676"/>
            </a:xfrm>
          </p:grpSpPr>
          <p:sp>
            <p:nvSpPr>
              <p:cNvPr id="24" name="Inhaltsplatzhalter 7">
                <a:extLst>
                  <a:ext uri="{FF2B5EF4-FFF2-40B4-BE49-F238E27FC236}">
                    <a16:creationId xmlns:a16="http://schemas.microsoft.com/office/drawing/2014/main" id="{4F2A51B9-6628-4195-9CBC-FC7B0663FA6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37022" y="2159921"/>
                <a:ext cx="3455826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dirty="0"/>
                  <a:t>One color per vertex pair</a:t>
                </a:r>
              </a:p>
            </p:txBody>
          </p:sp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8CB9B63-17AF-4878-B239-1B23649118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9892848" y="2333197"/>
                <a:ext cx="1130146" cy="365124"/>
              </a:xfrm>
              <a:prstGeom prst="rect">
                <a:avLst/>
              </a:prstGeom>
            </p:spPr>
          </p:pic>
        </p:grp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C14CC816-D837-49BF-B874-3FC2E08B16DE}"/>
                </a:ext>
              </a:extLst>
            </p:cNvPr>
            <p:cNvSpPr/>
            <p:nvPr/>
          </p:nvSpPr>
          <p:spPr>
            <a:xfrm flipH="1">
              <a:off x="5597237" y="2220354"/>
              <a:ext cx="236406" cy="722309"/>
            </a:xfrm>
            <a:custGeom>
              <a:avLst/>
              <a:gdLst>
                <a:gd name="connsiteX0" fmla="*/ 1023457 w 1023457"/>
                <a:gd name="connsiteY0" fmla="*/ 0 h 1933663"/>
                <a:gd name="connsiteX1" fmla="*/ 1023457 w 1023457"/>
                <a:gd name="connsiteY1" fmla="*/ 0 h 1933663"/>
                <a:gd name="connsiteX2" fmla="*/ 1023457 w 1023457"/>
                <a:gd name="connsiteY2" fmla="*/ 1933663 h 1933663"/>
                <a:gd name="connsiteX3" fmla="*/ 0 w 1023457"/>
                <a:gd name="connsiteY3" fmla="*/ 1933663 h 193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3457" h="1933663">
                  <a:moveTo>
                    <a:pt x="1023457" y="0"/>
                  </a:moveTo>
                  <a:lnTo>
                    <a:pt x="1023457" y="0"/>
                  </a:lnTo>
                  <a:lnTo>
                    <a:pt x="1023457" y="1933663"/>
                  </a:lnTo>
                  <a:lnTo>
                    <a:pt x="0" y="1933663"/>
                  </a:ln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5" name="Inhaltsplatzhalter 7">
            <a:extLst>
              <a:ext uri="{FF2B5EF4-FFF2-40B4-BE49-F238E27FC236}">
                <a16:creationId xmlns:a16="http://schemas.microsoft.com/office/drawing/2014/main" id="{F940BE7E-5CB4-429D-B6E1-E9061D74757D}"/>
              </a:ext>
            </a:extLst>
          </p:cNvPr>
          <p:cNvSpPr txBox="1">
            <a:spLocks/>
          </p:cNvSpPr>
          <p:nvPr/>
        </p:nvSpPr>
        <p:spPr>
          <a:xfrm>
            <a:off x="4798542" y="4901251"/>
            <a:ext cx="6595214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B050"/>
                </a:solidFill>
              </a:rPr>
              <a:t>Solution:</a:t>
            </a:r>
            <a:r>
              <a:rPr lang="en-US" sz="2400" dirty="0">
                <a:solidFill>
                  <a:srgbClr val="00B050"/>
                </a:solidFill>
              </a:rPr>
              <a:t> Simplify refinement using sparsity</a:t>
            </a:r>
          </a:p>
        </p:txBody>
      </p:sp>
    </p:spTree>
    <p:extLst>
      <p:ext uri="{BB962C8B-B14F-4D97-AF65-F5344CB8AC3E}">
        <p14:creationId xmlns:p14="http://schemas.microsoft.com/office/powerpoint/2010/main" val="416366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2-WL Inspired Convolution Operator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37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11CE25-341B-46C9-A9D1-6D9979B222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181"/>
          <a:stretch/>
        </p:blipFill>
        <p:spPr>
          <a:xfrm>
            <a:off x="2629555" y="1675184"/>
            <a:ext cx="6932889" cy="2657475"/>
          </a:xfrm>
          <a:prstGeom prst="rect">
            <a:avLst/>
          </a:prstGeom>
        </p:spPr>
      </p:pic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5240F927-EDA7-42DD-BC86-43EF2B1D26B2}"/>
              </a:ext>
            </a:extLst>
          </p:cNvPr>
          <p:cNvGrpSpPr/>
          <p:nvPr/>
        </p:nvGrpSpPr>
        <p:grpSpPr>
          <a:xfrm>
            <a:off x="2494326" y="996792"/>
            <a:ext cx="7203346" cy="536147"/>
            <a:chOff x="1222520" y="993562"/>
            <a:chExt cx="9746960" cy="536147"/>
          </a:xfrm>
        </p:grpSpPr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25EAFF61-AEA6-4E39-B6C2-9C15AF818D25}"/>
                </a:ext>
              </a:extLst>
            </p:cNvPr>
            <p:cNvCxnSpPr>
              <a:cxnSpLocks/>
            </p:cNvCxnSpPr>
            <p:nvPr/>
          </p:nvCxnSpPr>
          <p:spPr>
            <a:xfrm>
              <a:off x="1222520" y="1528628"/>
              <a:ext cx="9746960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B62A5002-3ABA-4D9F-98FE-2BF89CF7A400}"/>
                </a:ext>
              </a:extLst>
            </p:cNvPr>
            <p:cNvSpPr txBox="1">
              <a:spLocks/>
            </p:cNvSpPr>
            <p:nvPr/>
          </p:nvSpPr>
          <p:spPr>
            <a:xfrm>
              <a:off x="2615268" y="993562"/>
              <a:ext cx="6822348" cy="536147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2060"/>
                  </a:solidFill>
                </a:rPr>
                <a:t>neighborhood radius</a:t>
              </a:r>
              <a:endParaRPr lang="en-US" sz="2000" b="1" dirty="0">
                <a:solidFill>
                  <a:srgbClr val="002060"/>
                </a:solidFill>
              </a:endParaRPr>
            </a:p>
          </p:txBody>
        </p:sp>
      </p:grpSp>
      <p:sp>
        <p:nvSpPr>
          <p:cNvPr id="33" name="Inhaltsplatzhalter 7">
            <a:extLst>
              <a:ext uri="{FF2B5EF4-FFF2-40B4-BE49-F238E27FC236}">
                <a16:creationId xmlns:a16="http://schemas.microsoft.com/office/drawing/2014/main" id="{AB835272-279A-42CB-AAF3-75C47CAC0CE6}"/>
              </a:ext>
            </a:extLst>
          </p:cNvPr>
          <p:cNvSpPr txBox="1">
            <a:spLocks/>
          </p:cNvSpPr>
          <p:nvPr/>
        </p:nvSpPr>
        <p:spPr>
          <a:xfrm>
            <a:off x="7314038" y="4332659"/>
            <a:ext cx="2503066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full 2-WL coloring</a:t>
            </a:r>
          </a:p>
        </p:txBody>
      </p:sp>
      <p:sp>
        <p:nvSpPr>
          <p:cNvPr id="37" name="Inhaltsplatzhalter 7">
            <a:extLst>
              <a:ext uri="{FF2B5EF4-FFF2-40B4-BE49-F238E27FC236}">
                <a16:creationId xmlns:a16="http://schemas.microsoft.com/office/drawing/2014/main" id="{34E97A1A-8877-4B09-B358-3762B7EAA9A8}"/>
              </a:ext>
            </a:extLst>
          </p:cNvPr>
          <p:cNvSpPr txBox="1">
            <a:spLocks/>
          </p:cNvSpPr>
          <p:nvPr/>
        </p:nvSpPr>
        <p:spPr>
          <a:xfrm>
            <a:off x="2239861" y="4280563"/>
            <a:ext cx="2773138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only existing edges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D10466D-E390-4B9B-9893-338BF0B719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34228" y="5423483"/>
            <a:ext cx="662686" cy="296094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795FF6C-6DCF-4BDA-B547-1AC05538BB67}"/>
              </a:ext>
            </a:extLst>
          </p:cNvPr>
          <p:cNvGrpSpPr/>
          <p:nvPr/>
        </p:nvGrpSpPr>
        <p:grpSpPr>
          <a:xfrm>
            <a:off x="2494325" y="1032441"/>
            <a:ext cx="7203345" cy="4011894"/>
            <a:chOff x="2494325" y="1032441"/>
            <a:chExt cx="7203345" cy="4011894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0D52D8BC-E5F3-4ACE-9087-8AB74F5BFA23}"/>
                </a:ext>
              </a:extLst>
            </p:cNvPr>
            <p:cNvSpPr/>
            <p:nvPr/>
          </p:nvSpPr>
          <p:spPr>
            <a:xfrm>
              <a:off x="2494325" y="1032441"/>
              <a:ext cx="7203345" cy="84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E78575E2-E41E-4BE0-8853-8539968D5480}"/>
                </a:ext>
              </a:extLst>
            </p:cNvPr>
            <p:cNvSpPr/>
            <p:nvPr/>
          </p:nvSpPr>
          <p:spPr>
            <a:xfrm>
              <a:off x="4946395" y="1879126"/>
              <a:ext cx="2367642" cy="3165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9" name="Gruppieren 48">
            <a:extLst>
              <a:ext uri="{FF2B5EF4-FFF2-40B4-BE49-F238E27FC236}">
                <a16:creationId xmlns:a16="http://schemas.microsoft.com/office/drawing/2014/main" id="{27E1E998-10AA-42F6-B14E-BF4009CEA303}"/>
              </a:ext>
            </a:extLst>
          </p:cNvPr>
          <p:cNvGrpSpPr/>
          <p:nvPr/>
        </p:nvGrpSpPr>
        <p:grpSpPr>
          <a:xfrm>
            <a:off x="2371564" y="5420592"/>
            <a:ext cx="2914785" cy="1026499"/>
            <a:chOff x="2371564" y="5420592"/>
            <a:chExt cx="2914785" cy="1026499"/>
          </a:xfrm>
        </p:grpSpPr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2A8AD43C-C15C-4439-AF92-8F93F8CD7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473188" y="5420592"/>
              <a:ext cx="2100856" cy="296094"/>
            </a:xfrm>
            <a:prstGeom prst="rect">
              <a:avLst/>
            </a:prstGeom>
          </p:spPr>
        </p:pic>
        <p:sp>
          <p:nvSpPr>
            <p:cNvPr id="46" name="Inhaltsplatzhalter 7">
              <a:extLst>
                <a:ext uri="{FF2B5EF4-FFF2-40B4-BE49-F238E27FC236}">
                  <a16:creationId xmlns:a16="http://schemas.microsoft.com/office/drawing/2014/main" id="{1619C0F9-B11B-4C85-B607-44305F7878D1}"/>
                </a:ext>
              </a:extLst>
            </p:cNvPr>
            <p:cNvSpPr txBox="1">
              <a:spLocks/>
            </p:cNvSpPr>
            <p:nvPr/>
          </p:nvSpPr>
          <p:spPr>
            <a:xfrm>
              <a:off x="2371564" y="5735415"/>
              <a:ext cx="2914785" cy="711676"/>
            </a:xfrm>
            <a:prstGeom prst="rect">
              <a:avLst/>
            </a:prstGeom>
            <a:ln>
              <a:noFill/>
            </a:ln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2060"/>
                  </a:solidFill>
                </a:rPr>
                <a:t>max vertex degree</a:t>
              </a:r>
            </a:p>
          </p:txBody>
        </p: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9CB66131-D5A8-4677-85C0-557EF0756085}"/>
                </a:ext>
              </a:extLst>
            </p:cNvPr>
            <p:cNvCxnSpPr/>
            <p:nvPr/>
          </p:nvCxnSpPr>
          <p:spPr>
            <a:xfrm>
              <a:off x="4303552" y="5713547"/>
              <a:ext cx="0" cy="238440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hteck 38">
            <a:extLst>
              <a:ext uri="{FF2B5EF4-FFF2-40B4-BE49-F238E27FC236}">
                <a16:creationId xmlns:a16="http://schemas.microsoft.com/office/drawing/2014/main" id="{6E3AAF41-D4D4-45CA-9428-6104937A7848}"/>
              </a:ext>
            </a:extLst>
          </p:cNvPr>
          <p:cNvSpPr/>
          <p:nvPr/>
        </p:nvSpPr>
        <p:spPr>
          <a:xfrm>
            <a:off x="2170349" y="1853077"/>
            <a:ext cx="2706534" cy="45032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8A6C1667-0FB1-4C54-9765-1661BFA4BA69}"/>
              </a:ext>
            </a:extLst>
          </p:cNvPr>
          <p:cNvGrpSpPr/>
          <p:nvPr/>
        </p:nvGrpSpPr>
        <p:grpSpPr>
          <a:xfrm>
            <a:off x="4951459" y="5420592"/>
            <a:ext cx="2497230" cy="296094"/>
            <a:chOff x="4951459" y="5420592"/>
            <a:chExt cx="2497230" cy="296094"/>
          </a:xfrm>
        </p:grpSpPr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394CD93A-E4AF-4156-B5B3-EA8BCC8A7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658906" y="5420592"/>
              <a:ext cx="874182" cy="296094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9179D86D-C413-4E2F-8ECF-8E97906FF105}"/>
                    </a:ext>
                  </a:extLst>
                </p:cNvPr>
                <p:cNvSpPr txBox="1"/>
                <p:nvPr/>
              </p:nvSpPr>
              <p:spPr>
                <a:xfrm>
                  <a:off x="4951459" y="5425399"/>
                  <a:ext cx="23724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≤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9179D86D-C413-4E2F-8ECF-8E97906FF10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51459" y="5425399"/>
                  <a:ext cx="237244" cy="276999"/>
                </a:xfrm>
                <a:prstGeom prst="rect">
                  <a:avLst/>
                </a:prstGeom>
                <a:blipFill>
                  <a:blip r:embed="rId10"/>
                  <a:stretch>
                    <a:fillRect l="-20513" r="-20513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feld 46">
                  <a:extLst>
                    <a:ext uri="{FF2B5EF4-FFF2-40B4-BE49-F238E27FC236}">
                      <a16:creationId xmlns:a16="http://schemas.microsoft.com/office/drawing/2014/main" id="{BCBD3F6A-AB38-49E7-9AB4-78123C4F869B}"/>
                    </a:ext>
                  </a:extLst>
                </p:cNvPr>
                <p:cNvSpPr txBox="1"/>
                <p:nvPr/>
              </p:nvSpPr>
              <p:spPr>
                <a:xfrm>
                  <a:off x="7179385" y="5430139"/>
                  <a:ext cx="26930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≪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7" name="Textfeld 46">
                  <a:extLst>
                    <a:ext uri="{FF2B5EF4-FFF2-40B4-BE49-F238E27FC236}">
                      <a16:creationId xmlns:a16="http://schemas.microsoft.com/office/drawing/2014/main" id="{BCBD3F6A-AB38-49E7-9AB4-78123C4F86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9385" y="5430139"/>
                  <a:ext cx="269304" cy="276999"/>
                </a:xfrm>
                <a:prstGeom prst="rect">
                  <a:avLst/>
                </a:prstGeom>
                <a:blipFill>
                  <a:blip r:embed="rId11"/>
                  <a:stretch>
                    <a:fillRect l="-18182" r="-18182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1" name="Inhaltsplatzhalter 7">
            <a:extLst>
              <a:ext uri="{FF2B5EF4-FFF2-40B4-BE49-F238E27FC236}">
                <a16:creationId xmlns:a16="http://schemas.microsoft.com/office/drawing/2014/main" id="{D4B5813A-D7E1-47F6-99B9-71B150495088}"/>
              </a:ext>
            </a:extLst>
          </p:cNvPr>
          <p:cNvSpPr txBox="1">
            <a:spLocks/>
          </p:cNvSpPr>
          <p:nvPr/>
        </p:nvSpPr>
        <p:spPr>
          <a:xfrm>
            <a:off x="8893966" y="5215692"/>
            <a:ext cx="2914785" cy="711676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2060"/>
                </a:solidFill>
              </a:rPr>
              <a:t>refinement complexity</a:t>
            </a:r>
          </a:p>
        </p:txBody>
      </p:sp>
      <p:cxnSp>
        <p:nvCxnSpPr>
          <p:cNvPr id="60" name="Gerader Verbinder 59">
            <a:extLst>
              <a:ext uri="{FF2B5EF4-FFF2-40B4-BE49-F238E27FC236}">
                <a16:creationId xmlns:a16="http://schemas.microsoft.com/office/drawing/2014/main" id="{EC651134-EE97-4F4A-9454-867E2B05D4F1}"/>
              </a:ext>
            </a:extLst>
          </p:cNvPr>
          <p:cNvCxnSpPr/>
          <p:nvPr/>
        </p:nvCxnSpPr>
        <p:spPr>
          <a:xfrm>
            <a:off x="601211" y="5215692"/>
            <a:ext cx="109895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01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2-WL Inspired Convolution Operator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38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67436CD-74DB-4FDB-B662-C6BF46FF4F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1209" y="3049837"/>
            <a:ext cx="10989580" cy="145849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11910DDC-0B2C-4CF9-8611-7B9FEB2726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99142" y="999524"/>
            <a:ext cx="3193715" cy="1805143"/>
          </a:xfrm>
          <a:prstGeom prst="rect">
            <a:avLst/>
          </a:prstGeom>
        </p:spPr>
      </p:pic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0D8479D6-FB88-4A84-97BD-9B0DE0F36182}"/>
              </a:ext>
            </a:extLst>
          </p:cNvPr>
          <p:cNvGrpSpPr/>
          <p:nvPr/>
        </p:nvGrpSpPr>
        <p:grpSpPr>
          <a:xfrm>
            <a:off x="7520729" y="3309458"/>
            <a:ext cx="3980578" cy="1260607"/>
            <a:chOff x="7520729" y="3309458"/>
            <a:chExt cx="3980578" cy="1260607"/>
          </a:xfrm>
        </p:grpSpPr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C4AAAAC3-ABF4-4F47-84C3-11CE8790A17C}"/>
                </a:ext>
              </a:extLst>
            </p:cNvPr>
            <p:cNvSpPr/>
            <p:nvPr/>
          </p:nvSpPr>
          <p:spPr>
            <a:xfrm>
              <a:off x="7520729" y="4245427"/>
              <a:ext cx="1400963" cy="324638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BD8D98AB-4E18-4BE7-9997-7A83064BEF80}"/>
                </a:ext>
              </a:extLst>
            </p:cNvPr>
            <p:cNvSpPr/>
            <p:nvPr/>
          </p:nvSpPr>
          <p:spPr>
            <a:xfrm>
              <a:off x="10964411" y="3309458"/>
              <a:ext cx="536896" cy="289420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EEA49BAE-3182-4ACE-A838-CEF75CBF0CD9}"/>
              </a:ext>
            </a:extLst>
          </p:cNvPr>
          <p:cNvGrpSpPr/>
          <p:nvPr/>
        </p:nvGrpSpPr>
        <p:grpSpPr>
          <a:xfrm>
            <a:off x="601209" y="4792058"/>
            <a:ext cx="10989580" cy="1484713"/>
            <a:chOff x="601209" y="4792058"/>
            <a:chExt cx="10989580" cy="1484713"/>
          </a:xfrm>
        </p:grpSpPr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2ACCA6C-14CC-4F12-A1C1-80BC41C7BA18}"/>
                </a:ext>
              </a:extLst>
            </p:cNvPr>
            <p:cNvCxnSpPr/>
            <p:nvPr/>
          </p:nvCxnSpPr>
          <p:spPr>
            <a:xfrm>
              <a:off x="601211" y="4792058"/>
              <a:ext cx="1098957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Inhaltsplatzhalter 7">
              <a:extLst>
                <a:ext uri="{FF2B5EF4-FFF2-40B4-BE49-F238E27FC236}">
                  <a16:creationId xmlns:a16="http://schemas.microsoft.com/office/drawing/2014/main" id="{3EB0B49F-EDAD-4E22-A133-3B58140CA18B}"/>
                </a:ext>
              </a:extLst>
            </p:cNvPr>
            <p:cNvSpPr txBox="1">
              <a:spLocks/>
            </p:cNvSpPr>
            <p:nvPr/>
          </p:nvSpPr>
          <p:spPr>
            <a:xfrm>
              <a:off x="601210" y="4871638"/>
              <a:ext cx="769759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1. Can simulate the existing 1-WL bounded GNNs</a:t>
              </a:r>
            </a:p>
          </p:txBody>
        </p:sp>
        <p:sp>
          <p:nvSpPr>
            <p:cNvPr id="41" name="Inhaltsplatzhalter 7">
              <a:extLst>
                <a:ext uri="{FF2B5EF4-FFF2-40B4-BE49-F238E27FC236}">
                  <a16:creationId xmlns:a16="http://schemas.microsoft.com/office/drawing/2014/main" id="{32276655-6BFF-4330-B43B-07EFB2BC1AB9}"/>
                </a:ext>
              </a:extLst>
            </p:cNvPr>
            <p:cNvSpPr txBox="1">
              <a:spLocks/>
            </p:cNvSpPr>
            <p:nvPr/>
          </p:nvSpPr>
          <p:spPr>
            <a:xfrm>
              <a:off x="601209" y="5565095"/>
              <a:ext cx="769759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2. Higher discriminative &amp; computational power than 1-WL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Inhaltsplatzhalter 7">
                <a:extLst>
                  <a:ext uri="{FF2B5EF4-FFF2-40B4-BE49-F238E27FC236}">
                    <a16:creationId xmlns:a16="http://schemas.microsoft.com/office/drawing/2014/main" id="{DE07A83E-D248-435E-929A-9BF8A2BD0DA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939481" y="5163170"/>
                <a:ext cx="3414319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2000" b="1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000" b="1" dirty="0"/>
                  <a:t> 1-WL-GNNs </a:t>
                </a:r>
                <a14:m>
                  <m:oMath xmlns:m="http://schemas.openxmlformats.org/officeDocument/2006/math"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</m:oMath>
                </a14:m>
                <a:r>
                  <a:rPr lang="en-US" sz="2000" b="1" dirty="0"/>
                  <a:t> </a:t>
                </a:r>
                <a:r>
                  <a:rPr lang="en-US" sz="2000" b="1" dirty="0">
                    <a:solidFill>
                      <a:srgbClr val="002060"/>
                    </a:solidFill>
                  </a:rPr>
                  <a:t>2-WL-GNNs</a:t>
                </a:r>
                <a:endParaRPr lang="en-US" sz="2000" b="1" dirty="0"/>
              </a:p>
            </p:txBody>
          </p:sp>
        </mc:Choice>
        <mc:Fallback xmlns="">
          <p:sp>
            <p:nvSpPr>
              <p:cNvPr id="42" name="Inhaltsplatzhalter 7">
                <a:extLst>
                  <a:ext uri="{FF2B5EF4-FFF2-40B4-BE49-F238E27FC236}">
                    <a16:creationId xmlns:a16="http://schemas.microsoft.com/office/drawing/2014/main" id="{DE07A83E-D248-435E-929A-9BF8A2BD0D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9481" y="5163170"/>
                <a:ext cx="3414319" cy="711676"/>
              </a:xfrm>
              <a:prstGeom prst="rect">
                <a:avLst/>
              </a:prstGeom>
              <a:blipFill>
                <a:blip r:embed="rId6"/>
                <a:stretch>
                  <a:fillRect r="-1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5284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2-WL Inspired Convolution Operator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39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70E4D07F-E167-4FBD-B107-C5A3747D6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84046" y="4772777"/>
            <a:ext cx="4936110" cy="1395367"/>
          </a:xfrm>
          <a:prstGeom prst="rect">
            <a:avLst/>
          </a:prstGeom>
        </p:spPr>
      </p:pic>
      <p:sp>
        <p:nvSpPr>
          <p:cNvPr id="20" name="Inhaltsplatzhalter 7">
            <a:extLst>
              <a:ext uri="{FF2B5EF4-FFF2-40B4-BE49-F238E27FC236}">
                <a16:creationId xmlns:a16="http://schemas.microsoft.com/office/drawing/2014/main" id="{AEE0C880-E740-4DD7-AAF3-A8D7807903C1}"/>
              </a:ext>
            </a:extLst>
          </p:cNvPr>
          <p:cNvSpPr txBox="1">
            <a:spLocks/>
          </p:cNvSpPr>
          <p:nvPr/>
        </p:nvSpPr>
        <p:spPr>
          <a:xfrm>
            <a:off x="608204" y="3564810"/>
            <a:ext cx="5487796" cy="10196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LTA Motivation: </a:t>
            </a:r>
          </a:p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2060"/>
                </a:solidFill>
              </a:rPr>
              <a:t>Flexible decompositions</a:t>
            </a: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CFF3C4A2-7459-46D3-A892-BF6AAE8BE436}"/>
              </a:ext>
            </a:extLst>
          </p:cNvPr>
          <p:cNvCxnSpPr>
            <a:cxnSpLocks/>
          </p:cNvCxnSpPr>
          <p:nvPr/>
        </p:nvCxnSpPr>
        <p:spPr>
          <a:xfrm>
            <a:off x="6096000" y="2960255"/>
            <a:ext cx="0" cy="332509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7">
            <a:extLst>
              <a:ext uri="{FF2B5EF4-FFF2-40B4-BE49-F238E27FC236}">
                <a16:creationId xmlns:a16="http://schemas.microsoft.com/office/drawing/2014/main" id="{7BF11956-9FAD-48E0-A388-DF3BD6D02B48}"/>
              </a:ext>
            </a:extLst>
          </p:cNvPr>
          <p:cNvSpPr txBox="1">
            <a:spLocks/>
          </p:cNvSpPr>
          <p:nvPr/>
        </p:nvSpPr>
        <p:spPr>
          <a:xfrm>
            <a:off x="6096000" y="3564810"/>
            <a:ext cx="5487796" cy="10196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General Motivation:</a:t>
            </a:r>
          </a:p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2060"/>
                </a:solidFill>
              </a:rPr>
              <a:t>Discriminative &amp; computational power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E5D5014-C657-410E-81C4-EF9D552A77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20014" y="4851592"/>
            <a:ext cx="2691680" cy="1354304"/>
          </a:xfrm>
          <a:prstGeom prst="rect">
            <a:avLst/>
          </a:prstGeom>
        </p:spPr>
      </p:pic>
      <p:sp>
        <p:nvSpPr>
          <p:cNvPr id="28" name="Inhaltsplatzhalter 7">
            <a:extLst>
              <a:ext uri="{FF2B5EF4-FFF2-40B4-BE49-F238E27FC236}">
                <a16:creationId xmlns:a16="http://schemas.microsoft.com/office/drawing/2014/main" id="{CDC00B88-CA1D-4047-B1C7-23D093A76822}"/>
              </a:ext>
            </a:extLst>
          </p:cNvPr>
          <p:cNvSpPr txBox="1">
            <a:spLocks/>
          </p:cNvSpPr>
          <p:nvPr/>
        </p:nvSpPr>
        <p:spPr>
          <a:xfrm>
            <a:off x="9235707" y="5090156"/>
            <a:ext cx="2464226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&amp; cycle detection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E2D40BA-675A-4178-A4FE-154250F20F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99142" y="999524"/>
            <a:ext cx="3193715" cy="1805143"/>
          </a:xfrm>
          <a:prstGeom prst="rect">
            <a:avLst/>
          </a:prstGeom>
        </p:spPr>
      </p:pic>
      <p:sp>
        <p:nvSpPr>
          <p:cNvPr id="24" name="Inhaltsplatzhalter 7">
            <a:extLst>
              <a:ext uri="{FF2B5EF4-FFF2-40B4-BE49-F238E27FC236}">
                <a16:creationId xmlns:a16="http://schemas.microsoft.com/office/drawing/2014/main" id="{54841C79-BA1A-4A65-9522-53DF5D056645}"/>
              </a:ext>
            </a:extLst>
          </p:cNvPr>
          <p:cNvSpPr txBox="1">
            <a:spLocks/>
          </p:cNvSpPr>
          <p:nvPr/>
        </p:nvSpPr>
        <p:spPr>
          <a:xfrm>
            <a:off x="884049" y="2838809"/>
            <a:ext cx="4936106" cy="662782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2-WL-GNNs are a </a:t>
            </a:r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starting point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 for the</a:t>
            </a:r>
          </a:p>
        </p:txBody>
      </p:sp>
      <p:sp>
        <p:nvSpPr>
          <p:cNvPr id="25" name="Inhaltsplatzhalter 7">
            <a:extLst>
              <a:ext uri="{FF2B5EF4-FFF2-40B4-BE49-F238E27FC236}">
                <a16:creationId xmlns:a16="http://schemas.microsoft.com/office/drawing/2014/main" id="{A8EF6B19-8C00-4B00-862A-2E8903BAA7F1}"/>
              </a:ext>
            </a:extLst>
          </p:cNvPr>
          <p:cNvSpPr txBox="1">
            <a:spLocks/>
          </p:cNvSpPr>
          <p:nvPr/>
        </p:nvSpPr>
        <p:spPr>
          <a:xfrm>
            <a:off x="6142547" y="2838809"/>
            <a:ext cx="4936106" cy="662782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B050"/>
                </a:solidFill>
              </a:rPr>
              <a:t>2-WL-GNNs provide a </a:t>
            </a:r>
            <a:r>
              <a:rPr lang="en-US" sz="2000" b="1" dirty="0">
                <a:solidFill>
                  <a:srgbClr val="00B050"/>
                </a:solidFill>
              </a:rPr>
              <a:t>solution</a:t>
            </a:r>
            <a:r>
              <a:rPr lang="en-US" sz="2000" dirty="0">
                <a:solidFill>
                  <a:srgbClr val="00B050"/>
                </a:solidFill>
              </a:rPr>
              <a:t> for the</a:t>
            </a:r>
          </a:p>
        </p:txBody>
      </p:sp>
    </p:spTree>
    <p:extLst>
      <p:ext uri="{BB962C8B-B14F-4D97-AF65-F5344CB8AC3E}">
        <p14:creationId xmlns:p14="http://schemas.microsoft.com/office/powerpoint/2010/main" val="257644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to Aggregate on </a:t>
            </a:r>
            <a:r>
              <a:rPr lang="en-US" b="1" dirty="0"/>
              <a:t>Structured Data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6761AC5-07F8-4B2A-9B53-4E66BD853818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14" name="!!graphBlack">
            <a:extLst>
              <a:ext uri="{FF2B5EF4-FFF2-40B4-BE49-F238E27FC236}">
                <a16:creationId xmlns:a16="http://schemas.microsoft.com/office/drawing/2014/main" id="{D7C71308-B095-434B-89D0-9A2BE0C5A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54781" y="2328683"/>
            <a:ext cx="9482437" cy="2947243"/>
          </a:xfrm>
          <a:prstGeom prst="rect">
            <a:avLst/>
          </a:prstGeom>
        </p:spPr>
      </p:pic>
      <p:sp>
        <p:nvSpPr>
          <p:cNvPr id="15" name="Inhaltsplatzhalter 7">
            <a:extLst>
              <a:ext uri="{FF2B5EF4-FFF2-40B4-BE49-F238E27FC236}">
                <a16:creationId xmlns:a16="http://schemas.microsoft.com/office/drawing/2014/main" id="{05499D5D-DA9D-4D22-B06B-25C7874CEE40}"/>
              </a:ext>
            </a:extLst>
          </p:cNvPr>
          <p:cNvSpPr txBox="1">
            <a:spLocks/>
          </p:cNvSpPr>
          <p:nvPr/>
        </p:nvSpPr>
        <p:spPr>
          <a:xfrm>
            <a:off x="7708175" y="1194296"/>
            <a:ext cx="3217363" cy="5996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b="1" dirty="0"/>
              <a:t>Localized explainability</a:t>
            </a:r>
          </a:p>
        </p:txBody>
      </p:sp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0EC8425C-4733-4A35-86E8-903F0583ED21}"/>
              </a:ext>
            </a:extLst>
          </p:cNvPr>
          <p:cNvSpPr txBox="1">
            <a:spLocks/>
          </p:cNvSpPr>
          <p:nvPr/>
        </p:nvSpPr>
        <p:spPr>
          <a:xfrm>
            <a:off x="1269956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Permutation invariance</a:t>
            </a:r>
            <a:endParaRPr lang="en-US" sz="2000" b="1" dirty="0"/>
          </a:p>
        </p:txBody>
      </p:sp>
      <p:sp>
        <p:nvSpPr>
          <p:cNvPr id="17" name="Inhaltsplatzhalter 7">
            <a:extLst>
              <a:ext uri="{FF2B5EF4-FFF2-40B4-BE49-F238E27FC236}">
                <a16:creationId xmlns:a16="http://schemas.microsoft.com/office/drawing/2014/main" id="{499A7727-4E5B-40C4-BCAA-406A22DE2E23}"/>
              </a:ext>
            </a:extLst>
          </p:cNvPr>
          <p:cNvSpPr txBox="1">
            <a:spLocks/>
          </p:cNvSpPr>
          <p:nvPr/>
        </p:nvSpPr>
        <p:spPr>
          <a:xfrm>
            <a:off x="4487318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Variable input size</a:t>
            </a:r>
            <a:endParaRPr lang="en-US" sz="2000" b="1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9E341599-BDCA-4908-A85D-CF4FD31D807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354782" y="2328683"/>
            <a:ext cx="9482434" cy="2947243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8DF1894E-D250-49AA-A912-1A230579156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354782" y="2328682"/>
            <a:ext cx="9482434" cy="2947243"/>
          </a:xfrm>
          <a:prstGeom prst="rect">
            <a:avLst/>
          </a:prstGeom>
        </p:spPr>
      </p:pic>
      <p:pic>
        <p:nvPicPr>
          <p:cNvPr id="12" name="!!classB">
            <a:extLst>
              <a:ext uri="{FF2B5EF4-FFF2-40B4-BE49-F238E27FC236}">
                <a16:creationId xmlns:a16="http://schemas.microsoft.com/office/drawing/2014/main" id="{C7022415-5743-49EC-9CC8-58EF0BE5126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93415" t="49522" b="41345"/>
          <a:stretch/>
        </p:blipFill>
        <p:spPr>
          <a:xfrm>
            <a:off x="10212779" y="3788229"/>
            <a:ext cx="624439" cy="26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04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40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11" name="Inhaltsplatzhalter 7">
            <a:extLst>
              <a:ext uri="{FF2B5EF4-FFF2-40B4-BE49-F238E27FC236}">
                <a16:creationId xmlns:a16="http://schemas.microsoft.com/office/drawing/2014/main" id="{35478ECF-BC7F-4E35-A224-DC9377A7594A}"/>
              </a:ext>
            </a:extLst>
          </p:cNvPr>
          <p:cNvSpPr txBox="1">
            <a:spLocks/>
          </p:cNvSpPr>
          <p:nvPr/>
        </p:nvSpPr>
        <p:spPr>
          <a:xfrm>
            <a:off x="2732849" y="1016024"/>
            <a:ext cx="11292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3200" b="1" dirty="0"/>
              <a:t>LTA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FC35C1AE-B054-480D-8D85-3A5C74FC0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77457" y="1301832"/>
            <a:ext cx="4400550" cy="1914525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B3EFAE6F-0CB8-4869-80AF-0922D1623EAC}"/>
              </a:ext>
            </a:extLst>
          </p:cNvPr>
          <p:cNvGrpSpPr/>
          <p:nvPr/>
        </p:nvGrpSpPr>
        <p:grpSpPr>
          <a:xfrm>
            <a:off x="8111282" y="1069596"/>
            <a:ext cx="3822050" cy="5039701"/>
            <a:chOff x="8111282" y="1069596"/>
            <a:chExt cx="3822050" cy="5039701"/>
          </a:xfrm>
        </p:grpSpPr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0CAF845F-72F1-4EC8-923F-C0578B77EA13}"/>
                </a:ext>
              </a:extLst>
            </p:cNvPr>
            <p:cNvCxnSpPr>
              <a:cxnSpLocks/>
            </p:cNvCxnSpPr>
            <p:nvPr/>
          </p:nvCxnSpPr>
          <p:spPr>
            <a:xfrm>
              <a:off x="8111282" y="1069596"/>
              <a:ext cx="0" cy="5039701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Inhaltsplatzhalter 7">
              <a:extLst>
                <a:ext uri="{FF2B5EF4-FFF2-40B4-BE49-F238E27FC236}">
                  <a16:creationId xmlns:a16="http://schemas.microsoft.com/office/drawing/2014/main" id="{021D6FC1-90DA-4584-A27B-3E34934B906A}"/>
                </a:ext>
              </a:extLst>
            </p:cNvPr>
            <p:cNvSpPr txBox="1">
              <a:spLocks/>
            </p:cNvSpPr>
            <p:nvPr/>
          </p:nvSpPr>
          <p:spPr>
            <a:xfrm>
              <a:off x="8315087" y="1301832"/>
              <a:ext cx="3618245" cy="4680520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is a general definition of LTA?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How does LTA relate to existing GC/GR methods?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are shortcomings of existing GC/GR methods?</a:t>
              </a:r>
              <a:br>
                <a:rPr lang="en-US" sz="2000" dirty="0"/>
              </a:br>
              <a:r>
                <a:rPr lang="en-US" sz="2000" dirty="0"/>
                <a:t>How can they be fixed?</a:t>
              </a:r>
            </a:p>
          </p:txBody>
        </p:sp>
      </p:grp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DCAF2207-475B-4EA4-8451-9BEC1303A66A}"/>
              </a:ext>
            </a:extLst>
          </p:cNvPr>
          <p:cNvSpPr txBox="1">
            <a:spLocks/>
          </p:cNvSpPr>
          <p:nvPr/>
        </p:nvSpPr>
        <p:spPr>
          <a:xfrm>
            <a:off x="4543167" y="5569781"/>
            <a:ext cx="34214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8FD9D38-FB0F-42FA-8C61-E00A0F763F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6089" y="4217231"/>
            <a:ext cx="3295650" cy="135255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3859" y="4217231"/>
            <a:ext cx="3676650" cy="1352550"/>
          </a:xfrm>
          <a:prstGeom prst="rect">
            <a:avLst/>
          </a:prstGeom>
        </p:spPr>
      </p:pic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46637" y="5569781"/>
            <a:ext cx="40310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G​raph Embeddings &amp; Kernels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6387BD83-64F8-4759-87CD-FE8D1B1F1782}"/>
              </a:ext>
            </a:extLst>
          </p:cNvPr>
          <p:cNvGrpSpPr/>
          <p:nvPr/>
        </p:nvGrpSpPr>
        <p:grpSpPr>
          <a:xfrm>
            <a:off x="2162184" y="3254928"/>
            <a:ext cx="3933816" cy="962303"/>
            <a:chOff x="2162184" y="3254928"/>
            <a:chExt cx="3933816" cy="962303"/>
          </a:xfrm>
        </p:grpSpPr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C8D365E8-5D47-40F3-83A6-38C07451E8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184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BEE0204E-EBEC-4603-852E-4AE503810B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4169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5AADAE20-C3C1-427C-BD51-CC79C53B5781}"/>
                </a:ext>
              </a:extLst>
            </p:cNvPr>
            <p:cNvSpPr txBox="1">
              <a:spLocks/>
            </p:cNvSpPr>
            <p:nvPr/>
          </p:nvSpPr>
          <p:spPr>
            <a:xfrm>
              <a:off x="2421137" y="3289615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  <p:sp>
          <p:nvSpPr>
            <p:cNvPr id="22" name="Inhaltsplatzhalter 7">
              <a:extLst>
                <a:ext uri="{FF2B5EF4-FFF2-40B4-BE49-F238E27FC236}">
                  <a16:creationId xmlns:a16="http://schemas.microsoft.com/office/drawing/2014/main" id="{CA02D17C-BC6E-4609-B9F5-3D4D3F871988}"/>
                </a:ext>
              </a:extLst>
            </p:cNvPr>
            <p:cNvSpPr txBox="1">
              <a:spLocks/>
            </p:cNvSpPr>
            <p:nvPr/>
          </p:nvSpPr>
          <p:spPr>
            <a:xfrm>
              <a:off x="5396433" y="3289614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</p:grpSp>
      <p:sp>
        <p:nvSpPr>
          <p:cNvPr id="24" name="Ellipse 23">
            <a:extLst>
              <a:ext uri="{FF2B5EF4-FFF2-40B4-BE49-F238E27FC236}">
                <a16:creationId xmlns:a16="http://schemas.microsoft.com/office/drawing/2014/main" id="{D65E3881-7422-4A79-A4C7-0C9C324DEF8A}"/>
              </a:ext>
            </a:extLst>
          </p:cNvPr>
          <p:cNvSpPr/>
          <p:nvPr/>
        </p:nvSpPr>
        <p:spPr>
          <a:xfrm>
            <a:off x="8236408" y="4212396"/>
            <a:ext cx="504056" cy="50405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11688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41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6" name="Inhaltsplatzhalter 7">
            <a:extLst>
              <a:ext uri="{FF2B5EF4-FFF2-40B4-BE49-F238E27FC236}">
                <a16:creationId xmlns:a16="http://schemas.microsoft.com/office/drawing/2014/main" id="{E2783FA1-61B2-492D-9694-A314B2CC37F6}"/>
              </a:ext>
            </a:extLst>
          </p:cNvPr>
          <p:cNvSpPr txBox="1">
            <a:spLocks/>
          </p:cNvSpPr>
          <p:nvPr/>
        </p:nvSpPr>
        <p:spPr>
          <a:xfrm>
            <a:off x="5339312" y="1582338"/>
            <a:ext cx="4779301" cy="1507117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Comparison of </a:t>
            </a:r>
            <a:r>
              <a:rPr lang="en-US" sz="2400" b="1" dirty="0"/>
              <a:t>LTA-like</a:t>
            </a:r>
            <a:r>
              <a:rPr lang="en-US" sz="2400" dirty="0"/>
              <a:t> methods</a:t>
            </a:r>
          </a:p>
          <a:p>
            <a:pPr marL="0" indent="0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with </a:t>
            </a:r>
            <a:r>
              <a:rPr lang="en-US" sz="2400" b="1" dirty="0"/>
              <a:t>non-LTA</a:t>
            </a:r>
            <a:r>
              <a:rPr lang="en-US" sz="2400" dirty="0"/>
              <a:t> methods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5CA57C2-13CA-40F7-9708-13885288C4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0323" y="1470818"/>
            <a:ext cx="3464120" cy="1507117"/>
          </a:xfrm>
          <a:prstGeom prst="rect">
            <a:avLst/>
          </a:prstGeom>
        </p:spPr>
      </p:pic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4456D79B-F9AC-4ACF-AC7A-D04DC4BF51AA}"/>
              </a:ext>
            </a:extLst>
          </p:cNvPr>
          <p:cNvGrpSpPr/>
          <p:nvPr/>
        </p:nvGrpSpPr>
        <p:grpSpPr>
          <a:xfrm>
            <a:off x="1259534" y="4006626"/>
            <a:ext cx="9802142" cy="1507117"/>
            <a:chOff x="1259534" y="4006626"/>
            <a:chExt cx="9802142" cy="1507117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668B42B8-611B-48EF-A261-5702FFD0C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499935" y="4145304"/>
              <a:ext cx="2190750" cy="1238250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8FAC938C-78F4-45AC-BE42-3925F9483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259534" y="4145304"/>
              <a:ext cx="819150" cy="1238250"/>
            </a:xfrm>
            <a:prstGeom prst="rect">
              <a:avLst/>
            </a:prstGeom>
          </p:spPr>
        </p:pic>
        <p:sp>
          <p:nvSpPr>
            <p:cNvPr id="14" name="Inhaltsplatzhalter 7">
              <a:extLst>
                <a:ext uri="{FF2B5EF4-FFF2-40B4-BE49-F238E27FC236}">
                  <a16:creationId xmlns:a16="http://schemas.microsoft.com/office/drawing/2014/main" id="{9DD2D058-F9CA-473C-8894-4C0BA33969E2}"/>
                </a:ext>
              </a:extLst>
            </p:cNvPr>
            <p:cNvSpPr txBox="1">
              <a:spLocks/>
            </p:cNvSpPr>
            <p:nvPr/>
          </p:nvSpPr>
          <p:spPr>
            <a:xfrm>
              <a:off x="5339312" y="4006626"/>
              <a:ext cx="5722364" cy="1507117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Comparison of </a:t>
              </a:r>
              <a:r>
                <a:rPr lang="en-US" sz="2400" b="1" dirty="0"/>
                <a:t>1-WL bounded GNNs</a:t>
              </a:r>
              <a:endParaRPr lang="en-US" sz="2400" dirty="0"/>
            </a:p>
            <a:p>
              <a:pPr marL="0" indent="0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with </a:t>
              </a:r>
              <a:r>
                <a:rPr lang="en-US" sz="2400" b="1" dirty="0"/>
                <a:t>2-WL-GNNs</a:t>
              </a:r>
              <a:endParaRPr lang="en-US" sz="2400" dirty="0"/>
            </a:p>
          </p:txBody>
        </p:sp>
        <p:sp>
          <p:nvSpPr>
            <p:cNvPr id="15" name="Inhaltsplatzhalter 7">
              <a:extLst>
                <a:ext uri="{FF2B5EF4-FFF2-40B4-BE49-F238E27FC236}">
                  <a16:creationId xmlns:a16="http://schemas.microsoft.com/office/drawing/2014/main" id="{2E7C0577-15A8-4804-8CA7-183CC1FA651F}"/>
                </a:ext>
              </a:extLst>
            </p:cNvPr>
            <p:cNvSpPr txBox="1">
              <a:spLocks/>
            </p:cNvSpPr>
            <p:nvPr/>
          </p:nvSpPr>
          <p:spPr>
            <a:xfrm>
              <a:off x="2126270" y="4141059"/>
              <a:ext cx="553454" cy="1238250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vs</a:t>
              </a:r>
            </a:p>
          </p:txBody>
        </p:sp>
      </p:grpSp>
      <p:sp>
        <p:nvSpPr>
          <p:cNvPr id="19" name="Ellipse 18">
            <a:extLst>
              <a:ext uri="{FF2B5EF4-FFF2-40B4-BE49-F238E27FC236}">
                <a16:creationId xmlns:a16="http://schemas.microsoft.com/office/drawing/2014/main" id="{95517772-3758-4FDB-B4D8-0EAB06C7CE84}"/>
              </a:ext>
            </a:extLst>
          </p:cNvPr>
          <p:cNvSpPr/>
          <p:nvPr/>
        </p:nvSpPr>
        <p:spPr>
          <a:xfrm>
            <a:off x="4785944" y="3710141"/>
            <a:ext cx="5886036" cy="2025525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4280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sz="2800" dirty="0"/>
              <a:t>Triangle Detection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42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1F611C9-59C7-44AE-8805-5D54A42E1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2972" y="2132317"/>
            <a:ext cx="7746055" cy="3798497"/>
          </a:xfrm>
          <a:prstGeom prst="rect">
            <a:avLst/>
          </a:prstGeom>
        </p:spPr>
      </p:pic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8F888F0E-76FE-4F50-A9F8-3B77F345B957}"/>
              </a:ext>
            </a:extLst>
          </p:cNvPr>
          <p:cNvSpPr txBox="1">
            <a:spLocks/>
          </p:cNvSpPr>
          <p:nvPr/>
        </p:nvSpPr>
        <p:spPr>
          <a:xfrm>
            <a:off x="1068197" y="1124325"/>
            <a:ext cx="10055606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Goal:</a:t>
            </a:r>
            <a:r>
              <a:rPr lang="en-US" sz="2400" dirty="0"/>
              <a:t> Learn to find the unicolored triangle in a noisy graph 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BF254537-2A64-4464-86DB-823BD9C9BA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222971" y="2132317"/>
            <a:ext cx="7746055" cy="379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0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sz="2800" dirty="0"/>
              <a:t>Triangle Detection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43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8F888F0E-76FE-4F50-A9F8-3B77F345B957}"/>
              </a:ext>
            </a:extLst>
          </p:cNvPr>
          <p:cNvSpPr txBox="1">
            <a:spLocks/>
          </p:cNvSpPr>
          <p:nvPr/>
        </p:nvSpPr>
        <p:spPr>
          <a:xfrm>
            <a:off x="1068197" y="1124325"/>
            <a:ext cx="10055606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Goal:</a:t>
            </a:r>
            <a:r>
              <a:rPr lang="en-US" sz="2400" dirty="0"/>
              <a:t> Learn to find the unicolored triangle in a noisy graph 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BF254537-2A64-4464-86DB-823BD9C9B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67408" y="2277724"/>
            <a:ext cx="7153016" cy="350768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FC9AE64-7243-46C4-8930-63565D4601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3400" y="2256248"/>
            <a:ext cx="3277824" cy="146639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23ADDB9-AB9A-4849-B103-F2B7050D53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35440" y="4163292"/>
            <a:ext cx="1761490" cy="175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087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sz="2800" dirty="0"/>
              <a:t>Triangle Detection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44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65EF6F6-F84E-4E77-9606-97C69B9F1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68" y="1342197"/>
            <a:ext cx="6504264" cy="4530698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43E50D1E-77C6-4CA4-BE87-0A45F568CA1B}"/>
              </a:ext>
            </a:extLst>
          </p:cNvPr>
          <p:cNvSpPr/>
          <p:nvPr/>
        </p:nvSpPr>
        <p:spPr>
          <a:xfrm>
            <a:off x="6547607" y="1770070"/>
            <a:ext cx="1300294" cy="1572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56F0348-B9FA-49AA-AB8A-C256A810F015}"/>
              </a:ext>
            </a:extLst>
          </p:cNvPr>
          <p:cNvSpPr/>
          <p:nvPr/>
        </p:nvSpPr>
        <p:spPr>
          <a:xfrm>
            <a:off x="7947869" y="1768268"/>
            <a:ext cx="1300294" cy="1572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D3768BCF-4ACC-4C76-A389-7D371436EE94}"/>
              </a:ext>
            </a:extLst>
          </p:cNvPr>
          <p:cNvSpPr/>
          <p:nvPr/>
        </p:nvSpPr>
        <p:spPr>
          <a:xfrm>
            <a:off x="6547607" y="3770886"/>
            <a:ext cx="1300294" cy="19336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F37BCF6D-2BD7-45E7-900D-41817EB6020C}"/>
              </a:ext>
            </a:extLst>
          </p:cNvPr>
          <p:cNvSpPr/>
          <p:nvPr/>
        </p:nvSpPr>
        <p:spPr>
          <a:xfrm>
            <a:off x="7947869" y="3770885"/>
            <a:ext cx="1300294" cy="19336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6C68983-13E6-4182-8322-28A54F954905}"/>
              </a:ext>
            </a:extLst>
          </p:cNvPr>
          <p:cNvSpPr/>
          <p:nvPr/>
        </p:nvSpPr>
        <p:spPr>
          <a:xfrm>
            <a:off x="6647575" y="3514989"/>
            <a:ext cx="2600588" cy="255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E04C372-EA4A-4EBF-B899-6758B6BEE12E}"/>
              </a:ext>
            </a:extLst>
          </p:cNvPr>
          <p:cNvSpPr/>
          <p:nvPr/>
        </p:nvSpPr>
        <p:spPr>
          <a:xfrm>
            <a:off x="2943836" y="3514988"/>
            <a:ext cx="3603769" cy="2189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3DA3CCBE-C2DE-4266-B4E7-0AB204DE47B0}"/>
              </a:ext>
            </a:extLst>
          </p:cNvPr>
          <p:cNvSpPr/>
          <p:nvPr/>
        </p:nvSpPr>
        <p:spPr>
          <a:xfrm>
            <a:off x="3043804" y="1725338"/>
            <a:ext cx="3603769" cy="16680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6EEB5390-66E9-4E10-A4E4-508FB9EFFCC6}"/>
              </a:ext>
            </a:extLst>
          </p:cNvPr>
          <p:cNvSpPr/>
          <p:nvPr/>
        </p:nvSpPr>
        <p:spPr>
          <a:xfrm>
            <a:off x="8032376" y="4603376"/>
            <a:ext cx="1215786" cy="1134036"/>
          </a:xfrm>
          <a:prstGeom prst="roundRect">
            <a:avLst>
              <a:gd name="adj" fmla="val 4770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nhaltsplatzhalter 7">
            <a:extLst>
              <a:ext uri="{FF2B5EF4-FFF2-40B4-BE49-F238E27FC236}">
                <a16:creationId xmlns:a16="http://schemas.microsoft.com/office/drawing/2014/main" id="{50A1A416-D95F-4B21-8EBD-1EA87BA3C0C8}"/>
              </a:ext>
            </a:extLst>
          </p:cNvPr>
          <p:cNvSpPr txBox="1">
            <a:spLocks/>
          </p:cNvSpPr>
          <p:nvPr/>
        </p:nvSpPr>
        <p:spPr>
          <a:xfrm>
            <a:off x="2843868" y="5805643"/>
            <a:ext cx="6504264" cy="445078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1600" dirty="0"/>
              <a:t>Accuracies and standard deviations across 10-fold train/test splits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30E0D1-B928-48C1-BE9E-B1969F04AF3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7139" y="1526041"/>
            <a:ext cx="1883676" cy="439718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Inhaltsplatzhalter 7">
                <a:extLst>
                  <a:ext uri="{FF2B5EF4-FFF2-40B4-BE49-F238E27FC236}">
                    <a16:creationId xmlns:a16="http://schemas.microsoft.com/office/drawing/2014/main" id="{EED0126C-FB92-4867-A118-634B2DA1AB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285211" y="4244451"/>
                <a:ext cx="2702655" cy="172395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fontAlgn="auto">
                  <a:lnSpc>
                    <a:spcPct val="15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000" dirty="0"/>
                  <a:t> 2-WL-GNNs have a unique advantage over existing methods</a:t>
                </a:r>
              </a:p>
            </p:txBody>
          </p:sp>
        </mc:Choice>
        <mc:Fallback xmlns="">
          <p:sp>
            <p:nvSpPr>
              <p:cNvPr id="17" name="Inhaltsplatzhalter 7">
                <a:extLst>
                  <a:ext uri="{FF2B5EF4-FFF2-40B4-BE49-F238E27FC236}">
                    <a16:creationId xmlns:a16="http://schemas.microsoft.com/office/drawing/2014/main" id="{EED0126C-FB92-4867-A118-634B2DA1AB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5211" y="4244451"/>
                <a:ext cx="2702655" cy="1723956"/>
              </a:xfrm>
              <a:prstGeom prst="rect">
                <a:avLst/>
              </a:prstGeom>
              <a:blipFill>
                <a:blip r:embed="rId6"/>
                <a:stretch>
                  <a:fillRect l="-2252" r="-4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2693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7" grpId="0" animBg="1"/>
      <p:bldP spid="1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sz="2800" dirty="0"/>
              <a:t>Real-World Data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45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779E999-F957-4346-84FD-686B5263D5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05133" y="1132513"/>
            <a:ext cx="8370292" cy="5020521"/>
          </a:xfrm>
          <a:prstGeom prst="rect">
            <a:avLst/>
          </a:prstGeom>
        </p:spPr>
      </p:pic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15A97D8C-0829-4158-AE36-CAB2A2C73F06}"/>
              </a:ext>
            </a:extLst>
          </p:cNvPr>
          <p:cNvSpPr txBox="1">
            <a:spLocks/>
          </p:cNvSpPr>
          <p:nvPr/>
        </p:nvSpPr>
        <p:spPr>
          <a:xfrm>
            <a:off x="638216" y="1640248"/>
            <a:ext cx="2356655" cy="11029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Bioinformatics:</a:t>
            </a:r>
          </a:p>
        </p:txBody>
      </p:sp>
      <p:sp>
        <p:nvSpPr>
          <p:cNvPr id="9" name="Inhaltsplatzhalter 7">
            <a:extLst>
              <a:ext uri="{FF2B5EF4-FFF2-40B4-BE49-F238E27FC236}">
                <a16:creationId xmlns:a16="http://schemas.microsoft.com/office/drawing/2014/main" id="{12089C7E-5364-4880-94B0-27B1EC9B9BCF}"/>
              </a:ext>
            </a:extLst>
          </p:cNvPr>
          <p:cNvSpPr txBox="1">
            <a:spLocks/>
          </p:cNvSpPr>
          <p:nvPr/>
        </p:nvSpPr>
        <p:spPr>
          <a:xfrm>
            <a:off x="638215" y="4467700"/>
            <a:ext cx="2356655" cy="11029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Social networks: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39D6110-5DE7-4B18-97A1-3B2FB45C0C71}"/>
              </a:ext>
            </a:extLst>
          </p:cNvPr>
          <p:cNvSpPr/>
          <p:nvPr/>
        </p:nvSpPr>
        <p:spPr>
          <a:xfrm>
            <a:off x="638216" y="2983687"/>
            <a:ext cx="9957079" cy="33038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FDBCC4-AA66-43D7-9027-5F236CA54C04}"/>
              </a:ext>
            </a:extLst>
          </p:cNvPr>
          <p:cNvSpPr/>
          <p:nvPr/>
        </p:nvSpPr>
        <p:spPr>
          <a:xfrm>
            <a:off x="459250" y="1132513"/>
            <a:ext cx="11216175" cy="22964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96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sz="2800" dirty="0"/>
              <a:t>Real-World Data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46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22" name="Inhaltsplatzhalter 7">
            <a:extLst>
              <a:ext uri="{FF2B5EF4-FFF2-40B4-BE49-F238E27FC236}">
                <a16:creationId xmlns:a16="http://schemas.microsoft.com/office/drawing/2014/main" id="{50A1A416-D95F-4B21-8EBD-1EA87BA3C0C8}"/>
              </a:ext>
            </a:extLst>
          </p:cNvPr>
          <p:cNvSpPr txBox="1">
            <a:spLocks/>
          </p:cNvSpPr>
          <p:nvPr/>
        </p:nvSpPr>
        <p:spPr>
          <a:xfrm>
            <a:off x="2843868" y="5805643"/>
            <a:ext cx="6504264" cy="445078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1600" dirty="0"/>
              <a:t>Accuracies and standard deviations across 10-fold train/test splits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AD1F3CF-D911-4EFF-827D-CB9F24E71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334" y="1354968"/>
            <a:ext cx="8709332" cy="4500962"/>
          </a:xfrm>
          <a:prstGeom prst="rect">
            <a:avLst/>
          </a:prstGeom>
        </p:spPr>
      </p:pic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6B2CCF1F-1723-4C09-9771-B05C184427F8}"/>
              </a:ext>
            </a:extLst>
          </p:cNvPr>
          <p:cNvSpPr/>
          <p:nvPr/>
        </p:nvSpPr>
        <p:spPr>
          <a:xfrm>
            <a:off x="1853883" y="4532069"/>
            <a:ext cx="8498131" cy="1167943"/>
          </a:xfrm>
          <a:prstGeom prst="roundRect">
            <a:avLst>
              <a:gd name="adj" fmla="val 4770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94AF7D1E-6977-4014-AB01-96ADB75E6CA5}"/>
              </a:ext>
            </a:extLst>
          </p:cNvPr>
          <p:cNvSpPr/>
          <p:nvPr/>
        </p:nvSpPr>
        <p:spPr>
          <a:xfrm>
            <a:off x="7960496" y="4532068"/>
            <a:ext cx="1204476" cy="1167943"/>
          </a:xfrm>
          <a:prstGeom prst="roundRect">
            <a:avLst>
              <a:gd name="adj" fmla="val 4770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A55448B4-F693-43E3-84A8-E177B7AED4EF}"/>
              </a:ext>
            </a:extLst>
          </p:cNvPr>
          <p:cNvSpPr/>
          <p:nvPr/>
        </p:nvSpPr>
        <p:spPr>
          <a:xfrm>
            <a:off x="4031609" y="1741960"/>
            <a:ext cx="1204476" cy="583972"/>
          </a:xfrm>
          <a:prstGeom prst="roundRect">
            <a:avLst>
              <a:gd name="adj" fmla="val 4770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90B9C07-DB2F-48FB-9D74-F9CC46956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888253" y="1827773"/>
            <a:ext cx="2399240" cy="223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16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sz="2800" dirty="0"/>
              <a:t>Constituent Locality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47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22" name="Inhaltsplatzhalter 7">
            <a:extLst>
              <a:ext uri="{FF2B5EF4-FFF2-40B4-BE49-F238E27FC236}">
                <a16:creationId xmlns:a16="http://schemas.microsoft.com/office/drawing/2014/main" id="{50A1A416-D95F-4B21-8EBD-1EA87BA3C0C8}"/>
              </a:ext>
            </a:extLst>
          </p:cNvPr>
          <p:cNvSpPr txBox="1">
            <a:spLocks/>
          </p:cNvSpPr>
          <p:nvPr/>
        </p:nvSpPr>
        <p:spPr>
          <a:xfrm>
            <a:off x="2843868" y="5914697"/>
            <a:ext cx="6504264" cy="445078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1600" dirty="0"/>
              <a:t>Accuracy of the WL subtree kernel SVM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E04BE79-44EF-42CD-9A70-4217102E1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193" y="1747967"/>
            <a:ext cx="7913614" cy="4086262"/>
          </a:xfrm>
          <a:prstGeom prst="rect">
            <a:avLst/>
          </a:prstGeom>
        </p:spPr>
      </p:pic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FD46E3-C308-4F6A-8554-C4B8D68105E8}"/>
              </a:ext>
            </a:extLst>
          </p:cNvPr>
          <p:cNvSpPr/>
          <p:nvPr/>
        </p:nvSpPr>
        <p:spPr>
          <a:xfrm>
            <a:off x="4816129" y="1690374"/>
            <a:ext cx="2452931" cy="1979803"/>
          </a:xfrm>
          <a:prstGeom prst="roundRect">
            <a:avLst>
              <a:gd name="adj" fmla="val 4770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1098A2F4-1CE0-4DB7-BBB7-F2342359376C}"/>
              </a:ext>
            </a:extLst>
          </p:cNvPr>
          <p:cNvGrpSpPr/>
          <p:nvPr/>
        </p:nvGrpSpPr>
        <p:grpSpPr>
          <a:xfrm>
            <a:off x="4697835" y="1197259"/>
            <a:ext cx="2796330" cy="1243929"/>
            <a:chOff x="4697835" y="1063043"/>
            <a:chExt cx="2796330" cy="12439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Inhaltsplatzhalter 7">
                  <a:extLst>
                    <a:ext uri="{FF2B5EF4-FFF2-40B4-BE49-F238E27FC236}">
                      <a16:creationId xmlns:a16="http://schemas.microsoft.com/office/drawing/2014/main" id="{9331B344-0E95-4AAA-8875-D9F5950354D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697835" y="1063043"/>
                  <a:ext cx="2796330" cy="445078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1600" dirty="0">
                      <a:solidFill>
                        <a:srgbClr val="C00000"/>
                      </a:solidFill>
                    </a:rPr>
                    <a:t>mean graph radius </a:t>
                  </a:r>
                  <a14:m>
                    <m:oMath xmlns:m="http://schemas.openxmlformats.org/officeDocument/2006/math">
                      <m:r>
                        <a:rPr lang="de-DE" sz="16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=7±2.8</m:t>
                      </m:r>
                    </m:oMath>
                  </a14:m>
                  <a:endParaRPr lang="en-US" sz="1600" dirty="0">
                    <a:solidFill>
                      <a:srgbClr val="C00000"/>
                    </a:solidFill>
                  </a:endParaRPr>
                </a:p>
              </p:txBody>
            </p:sp>
          </mc:Choice>
          <mc:Fallback xmlns="">
            <p:sp>
              <p:nvSpPr>
                <p:cNvPr id="13" name="Inhaltsplatzhalter 7">
                  <a:extLst>
                    <a:ext uri="{FF2B5EF4-FFF2-40B4-BE49-F238E27FC236}">
                      <a16:creationId xmlns:a16="http://schemas.microsoft.com/office/drawing/2014/main" id="{9331B344-0E95-4AAA-8875-D9F5950354D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97835" y="1063043"/>
                  <a:ext cx="2796330" cy="445078"/>
                </a:xfrm>
                <a:prstGeom prst="rect">
                  <a:avLst/>
                </a:prstGeom>
                <a:blipFill>
                  <a:blip r:embed="rId4"/>
                  <a:stretch>
                    <a:fillRect l="-218" b="-547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F70C2D7C-AA4B-4A72-A80E-3F34559B65C9}"/>
                </a:ext>
              </a:extLst>
            </p:cNvPr>
            <p:cNvCxnSpPr>
              <a:cxnSpLocks/>
            </p:cNvCxnSpPr>
            <p:nvPr/>
          </p:nvCxnSpPr>
          <p:spPr>
            <a:xfrm>
              <a:off x="6832833" y="1401519"/>
              <a:ext cx="276837" cy="905453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Inhaltsplatzhalter 7">
                <a:extLst>
                  <a:ext uri="{FF2B5EF4-FFF2-40B4-BE49-F238E27FC236}">
                    <a16:creationId xmlns:a16="http://schemas.microsoft.com/office/drawing/2014/main" id="{D63D4889-8294-4A66-8806-F0CDF7C1D1F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68197" y="973327"/>
                <a:ext cx="10055606" cy="662782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400" dirty="0"/>
                  <a:t> The optimal subtree constituents are localized</a:t>
                </a:r>
              </a:p>
            </p:txBody>
          </p:sp>
        </mc:Choice>
        <mc:Fallback xmlns="">
          <p:sp>
            <p:nvSpPr>
              <p:cNvPr id="20" name="Inhaltsplatzhalter 7">
                <a:extLst>
                  <a:ext uri="{FF2B5EF4-FFF2-40B4-BE49-F238E27FC236}">
                    <a16:creationId xmlns:a16="http://schemas.microsoft.com/office/drawing/2014/main" id="{D63D4889-8294-4A66-8806-F0CDF7C1D1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8197" y="973327"/>
                <a:ext cx="10055606" cy="662782"/>
              </a:xfrm>
              <a:prstGeom prst="rect">
                <a:avLst/>
              </a:prstGeom>
              <a:blipFill>
                <a:blip r:embed="rId6"/>
                <a:stretch>
                  <a:fillRect b="-74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6828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0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sz="2800" dirty="0"/>
              <a:t>2-WL Neighborhood Radius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48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FE9A795-F088-4265-81AF-865EA46221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181"/>
          <a:stretch/>
        </p:blipFill>
        <p:spPr>
          <a:xfrm>
            <a:off x="2629555" y="2629051"/>
            <a:ext cx="6932889" cy="2657475"/>
          </a:xfrm>
          <a:prstGeom prst="rect">
            <a:avLst/>
          </a:prstGeom>
        </p:spPr>
      </p:pic>
      <p:sp>
        <p:nvSpPr>
          <p:cNvPr id="17" name="Inhaltsplatzhalter 7">
            <a:extLst>
              <a:ext uri="{FF2B5EF4-FFF2-40B4-BE49-F238E27FC236}">
                <a16:creationId xmlns:a16="http://schemas.microsoft.com/office/drawing/2014/main" id="{21B6752F-883B-4F63-90F6-012F3FC659DB}"/>
              </a:ext>
            </a:extLst>
          </p:cNvPr>
          <p:cNvSpPr txBox="1">
            <a:spLocks/>
          </p:cNvSpPr>
          <p:nvPr/>
        </p:nvSpPr>
        <p:spPr>
          <a:xfrm>
            <a:off x="1068196" y="1565604"/>
            <a:ext cx="10055606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How does the neighborhood radius relate to classification accuracy?</a:t>
            </a:r>
          </a:p>
        </p:txBody>
      </p:sp>
    </p:spTree>
    <p:extLst>
      <p:ext uri="{BB962C8B-B14F-4D97-AF65-F5344CB8AC3E}">
        <p14:creationId xmlns:p14="http://schemas.microsoft.com/office/powerpoint/2010/main" val="25819748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87C89C19-D88C-45A9-A887-20851CBEB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57164"/>
            <a:ext cx="7807354" cy="397856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sz="2800" dirty="0"/>
              <a:t>2-WL Neighborhood Radius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49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22" name="Inhaltsplatzhalter 7">
            <a:extLst>
              <a:ext uri="{FF2B5EF4-FFF2-40B4-BE49-F238E27FC236}">
                <a16:creationId xmlns:a16="http://schemas.microsoft.com/office/drawing/2014/main" id="{50A1A416-D95F-4B21-8EBD-1EA87BA3C0C8}"/>
              </a:ext>
            </a:extLst>
          </p:cNvPr>
          <p:cNvSpPr txBox="1">
            <a:spLocks/>
          </p:cNvSpPr>
          <p:nvPr/>
        </p:nvSpPr>
        <p:spPr>
          <a:xfrm>
            <a:off x="2843868" y="5675820"/>
            <a:ext cx="6504264" cy="445078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1600" dirty="0"/>
              <a:t>Accuracy of the LTA-like 2-WL-GNN</a:t>
            </a:r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4379FB47-7D2D-49A9-8015-B9A548788ADC}"/>
              </a:ext>
            </a:extLst>
          </p:cNvPr>
          <p:cNvSpPr/>
          <p:nvPr/>
        </p:nvSpPr>
        <p:spPr>
          <a:xfrm>
            <a:off x="2742541" y="1557164"/>
            <a:ext cx="6705399" cy="4031498"/>
          </a:xfrm>
          <a:custGeom>
            <a:avLst/>
            <a:gdLst>
              <a:gd name="connsiteX0" fmla="*/ 2450984 w 6825142"/>
              <a:gd name="connsiteY0" fmla="*/ 52934 h 4137366"/>
              <a:gd name="connsiteX1" fmla="*/ 3666687 w 6825142"/>
              <a:gd name="connsiteY1" fmla="*/ 52934 h 4137366"/>
              <a:gd name="connsiteX2" fmla="*/ 3666687 w 6825142"/>
              <a:gd name="connsiteY2" fmla="*/ 4137366 h 4137366"/>
              <a:gd name="connsiteX3" fmla="*/ 2450984 w 6825142"/>
              <a:gd name="connsiteY3" fmla="*/ 4137366 h 4137366"/>
              <a:gd name="connsiteX4" fmla="*/ 4897773 w 6825142"/>
              <a:gd name="connsiteY4" fmla="*/ 0 h 4137366"/>
              <a:gd name="connsiteX5" fmla="*/ 6825142 w 6825142"/>
              <a:gd name="connsiteY5" fmla="*/ 0 h 4137366"/>
              <a:gd name="connsiteX6" fmla="*/ 6825142 w 6825142"/>
              <a:gd name="connsiteY6" fmla="*/ 4084432 h 4137366"/>
              <a:gd name="connsiteX7" fmla="*/ 4897773 w 6825142"/>
              <a:gd name="connsiteY7" fmla="*/ 4084432 h 4137366"/>
              <a:gd name="connsiteX8" fmla="*/ 0 w 6825142"/>
              <a:gd name="connsiteY8" fmla="*/ 0 h 4137366"/>
              <a:gd name="connsiteX9" fmla="*/ 1342938 w 6825142"/>
              <a:gd name="connsiteY9" fmla="*/ 0 h 4137366"/>
              <a:gd name="connsiteX10" fmla="*/ 1342938 w 6825142"/>
              <a:gd name="connsiteY10" fmla="*/ 4084432 h 4137366"/>
              <a:gd name="connsiteX11" fmla="*/ 0 w 6825142"/>
              <a:gd name="connsiteY11" fmla="*/ 4084432 h 4137366"/>
              <a:gd name="connsiteX0" fmla="*/ 2450984 w 6825142"/>
              <a:gd name="connsiteY0" fmla="*/ 52934 h 4137366"/>
              <a:gd name="connsiteX1" fmla="*/ 3666687 w 6825142"/>
              <a:gd name="connsiteY1" fmla="*/ 52934 h 4137366"/>
              <a:gd name="connsiteX2" fmla="*/ 3666687 w 6825142"/>
              <a:gd name="connsiteY2" fmla="*/ 4137366 h 4137366"/>
              <a:gd name="connsiteX3" fmla="*/ 2450984 w 6825142"/>
              <a:gd name="connsiteY3" fmla="*/ 4137366 h 4137366"/>
              <a:gd name="connsiteX4" fmla="*/ 2450984 w 6825142"/>
              <a:gd name="connsiteY4" fmla="*/ 52934 h 4137366"/>
              <a:gd name="connsiteX5" fmla="*/ 4897773 w 6825142"/>
              <a:gd name="connsiteY5" fmla="*/ 0 h 4137366"/>
              <a:gd name="connsiteX6" fmla="*/ 6825142 w 6825142"/>
              <a:gd name="connsiteY6" fmla="*/ 0 h 4137366"/>
              <a:gd name="connsiteX7" fmla="*/ 6825142 w 6825142"/>
              <a:gd name="connsiteY7" fmla="*/ 4084432 h 4137366"/>
              <a:gd name="connsiteX8" fmla="*/ 4897773 w 6825142"/>
              <a:gd name="connsiteY8" fmla="*/ 4084432 h 4137366"/>
              <a:gd name="connsiteX9" fmla="*/ 4897773 w 6825142"/>
              <a:gd name="connsiteY9" fmla="*/ 0 h 4137366"/>
              <a:gd name="connsiteX10" fmla="*/ 119743 w 6825142"/>
              <a:gd name="connsiteY10" fmla="*/ 0 h 4137366"/>
              <a:gd name="connsiteX11" fmla="*/ 1342938 w 6825142"/>
              <a:gd name="connsiteY11" fmla="*/ 0 h 4137366"/>
              <a:gd name="connsiteX12" fmla="*/ 1342938 w 6825142"/>
              <a:gd name="connsiteY12" fmla="*/ 4084432 h 4137366"/>
              <a:gd name="connsiteX13" fmla="*/ 0 w 6825142"/>
              <a:gd name="connsiteY13" fmla="*/ 4084432 h 4137366"/>
              <a:gd name="connsiteX14" fmla="*/ 119743 w 6825142"/>
              <a:gd name="connsiteY14" fmla="*/ 0 h 4137366"/>
              <a:gd name="connsiteX0" fmla="*/ 2356641 w 6730799"/>
              <a:gd name="connsiteY0" fmla="*/ 52934 h 4137366"/>
              <a:gd name="connsiteX1" fmla="*/ 3572344 w 6730799"/>
              <a:gd name="connsiteY1" fmla="*/ 52934 h 4137366"/>
              <a:gd name="connsiteX2" fmla="*/ 3572344 w 6730799"/>
              <a:gd name="connsiteY2" fmla="*/ 4137366 h 4137366"/>
              <a:gd name="connsiteX3" fmla="*/ 2356641 w 6730799"/>
              <a:gd name="connsiteY3" fmla="*/ 4137366 h 4137366"/>
              <a:gd name="connsiteX4" fmla="*/ 2356641 w 6730799"/>
              <a:gd name="connsiteY4" fmla="*/ 52934 h 4137366"/>
              <a:gd name="connsiteX5" fmla="*/ 4803430 w 6730799"/>
              <a:gd name="connsiteY5" fmla="*/ 0 h 4137366"/>
              <a:gd name="connsiteX6" fmla="*/ 6730799 w 6730799"/>
              <a:gd name="connsiteY6" fmla="*/ 0 h 4137366"/>
              <a:gd name="connsiteX7" fmla="*/ 6730799 w 6730799"/>
              <a:gd name="connsiteY7" fmla="*/ 4084432 h 4137366"/>
              <a:gd name="connsiteX8" fmla="*/ 4803430 w 6730799"/>
              <a:gd name="connsiteY8" fmla="*/ 4084432 h 4137366"/>
              <a:gd name="connsiteX9" fmla="*/ 4803430 w 6730799"/>
              <a:gd name="connsiteY9" fmla="*/ 0 h 4137366"/>
              <a:gd name="connsiteX10" fmla="*/ 25400 w 6730799"/>
              <a:gd name="connsiteY10" fmla="*/ 0 h 4137366"/>
              <a:gd name="connsiteX11" fmla="*/ 1248595 w 6730799"/>
              <a:gd name="connsiteY11" fmla="*/ 0 h 4137366"/>
              <a:gd name="connsiteX12" fmla="*/ 1248595 w 6730799"/>
              <a:gd name="connsiteY12" fmla="*/ 4084432 h 4137366"/>
              <a:gd name="connsiteX13" fmla="*/ 0 w 6730799"/>
              <a:gd name="connsiteY13" fmla="*/ 4084432 h 4137366"/>
              <a:gd name="connsiteX14" fmla="*/ 25400 w 6730799"/>
              <a:gd name="connsiteY14" fmla="*/ 0 h 4137366"/>
              <a:gd name="connsiteX0" fmla="*/ 2331241 w 6705399"/>
              <a:gd name="connsiteY0" fmla="*/ 52934 h 4137366"/>
              <a:gd name="connsiteX1" fmla="*/ 3546944 w 6705399"/>
              <a:gd name="connsiteY1" fmla="*/ 52934 h 4137366"/>
              <a:gd name="connsiteX2" fmla="*/ 3546944 w 6705399"/>
              <a:gd name="connsiteY2" fmla="*/ 4137366 h 4137366"/>
              <a:gd name="connsiteX3" fmla="*/ 2331241 w 6705399"/>
              <a:gd name="connsiteY3" fmla="*/ 4137366 h 4137366"/>
              <a:gd name="connsiteX4" fmla="*/ 2331241 w 6705399"/>
              <a:gd name="connsiteY4" fmla="*/ 52934 h 4137366"/>
              <a:gd name="connsiteX5" fmla="*/ 4778030 w 6705399"/>
              <a:gd name="connsiteY5" fmla="*/ 0 h 4137366"/>
              <a:gd name="connsiteX6" fmla="*/ 6705399 w 6705399"/>
              <a:gd name="connsiteY6" fmla="*/ 0 h 4137366"/>
              <a:gd name="connsiteX7" fmla="*/ 6705399 w 6705399"/>
              <a:gd name="connsiteY7" fmla="*/ 4084432 h 4137366"/>
              <a:gd name="connsiteX8" fmla="*/ 4778030 w 6705399"/>
              <a:gd name="connsiteY8" fmla="*/ 4084432 h 4137366"/>
              <a:gd name="connsiteX9" fmla="*/ 4778030 w 6705399"/>
              <a:gd name="connsiteY9" fmla="*/ 0 h 4137366"/>
              <a:gd name="connsiteX10" fmla="*/ 0 w 6705399"/>
              <a:gd name="connsiteY10" fmla="*/ 0 h 4137366"/>
              <a:gd name="connsiteX11" fmla="*/ 1223195 w 6705399"/>
              <a:gd name="connsiteY11" fmla="*/ 0 h 4137366"/>
              <a:gd name="connsiteX12" fmla="*/ 1223195 w 6705399"/>
              <a:gd name="connsiteY12" fmla="*/ 4084432 h 4137366"/>
              <a:gd name="connsiteX13" fmla="*/ 0 w 6705399"/>
              <a:gd name="connsiteY13" fmla="*/ 4084432 h 4137366"/>
              <a:gd name="connsiteX14" fmla="*/ 0 w 6705399"/>
              <a:gd name="connsiteY14" fmla="*/ 0 h 4137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705399" h="4137366">
                <a:moveTo>
                  <a:pt x="2331241" y="52934"/>
                </a:moveTo>
                <a:lnTo>
                  <a:pt x="3546944" y="52934"/>
                </a:lnTo>
                <a:lnTo>
                  <a:pt x="3546944" y="4137366"/>
                </a:lnTo>
                <a:lnTo>
                  <a:pt x="2331241" y="4137366"/>
                </a:lnTo>
                <a:lnTo>
                  <a:pt x="2331241" y="52934"/>
                </a:lnTo>
                <a:close/>
                <a:moveTo>
                  <a:pt x="4778030" y="0"/>
                </a:moveTo>
                <a:lnTo>
                  <a:pt x="6705399" y="0"/>
                </a:lnTo>
                <a:lnTo>
                  <a:pt x="6705399" y="4084432"/>
                </a:lnTo>
                <a:lnTo>
                  <a:pt x="4778030" y="4084432"/>
                </a:lnTo>
                <a:lnTo>
                  <a:pt x="4778030" y="0"/>
                </a:lnTo>
                <a:close/>
                <a:moveTo>
                  <a:pt x="0" y="0"/>
                </a:moveTo>
                <a:lnTo>
                  <a:pt x="1223195" y="0"/>
                </a:lnTo>
                <a:lnTo>
                  <a:pt x="1223195" y="4084432"/>
                </a:lnTo>
                <a:lnTo>
                  <a:pt x="0" y="408443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6" name="Gruppieren 35">
            <a:extLst>
              <a:ext uri="{FF2B5EF4-FFF2-40B4-BE49-F238E27FC236}">
                <a16:creationId xmlns:a16="http://schemas.microsoft.com/office/drawing/2014/main" id="{B201DA71-C33A-4CDC-B233-FEC6F3218752}"/>
              </a:ext>
            </a:extLst>
          </p:cNvPr>
          <p:cNvGrpSpPr/>
          <p:nvPr/>
        </p:nvGrpSpPr>
        <p:grpSpPr>
          <a:xfrm>
            <a:off x="4562475" y="2533651"/>
            <a:ext cx="2545896" cy="2272392"/>
            <a:chOff x="4562475" y="2533651"/>
            <a:chExt cx="2545896" cy="2272392"/>
          </a:xfrm>
        </p:grpSpPr>
        <p:cxnSp>
          <p:nvCxnSpPr>
            <p:cNvPr id="8" name="Gerade Verbindung mit Pfeil 7">
              <a:extLst>
                <a:ext uri="{FF2B5EF4-FFF2-40B4-BE49-F238E27FC236}">
                  <a16:creationId xmlns:a16="http://schemas.microsoft.com/office/drawing/2014/main" id="{1BDE7C7A-BD26-4FFF-B382-BA70BA7D6B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2475" y="2533651"/>
              <a:ext cx="189139" cy="330653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 Verbindung mit Pfeil 22">
              <a:extLst>
                <a:ext uri="{FF2B5EF4-FFF2-40B4-BE49-F238E27FC236}">
                  <a16:creationId xmlns:a16="http://schemas.microsoft.com/office/drawing/2014/main" id="{23FE2261-D697-44D3-A7F5-7FB762445F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2475" y="4454980"/>
              <a:ext cx="189139" cy="351063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E6C3843A-9C2B-47B8-AF0C-1A7C123058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0637" y="4516211"/>
              <a:ext cx="197734" cy="27362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 Verbindung mit Pfeil 25">
              <a:extLst>
                <a:ext uri="{FF2B5EF4-FFF2-40B4-BE49-F238E27FC236}">
                  <a16:creationId xmlns:a16="http://schemas.microsoft.com/office/drawing/2014/main" id="{653BAD5E-D577-4C5F-8CDC-6312FFF720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0637" y="2729593"/>
              <a:ext cx="197734" cy="168728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7" name="!!nci">
            <a:extLst>
              <a:ext uri="{FF2B5EF4-FFF2-40B4-BE49-F238E27FC236}">
                <a16:creationId xmlns:a16="http://schemas.microsoft.com/office/drawing/2014/main" id="{2438BA2E-8A2B-470A-9AC0-AFCF36F355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53" r="65500" b="93116"/>
          <a:stretch/>
        </p:blipFill>
        <p:spPr>
          <a:xfrm>
            <a:off x="4400026" y="1557164"/>
            <a:ext cx="503339" cy="273871"/>
          </a:xfrm>
          <a:prstGeom prst="rect">
            <a:avLst/>
          </a:prstGeom>
        </p:spPr>
      </p:pic>
      <p:pic>
        <p:nvPicPr>
          <p:cNvPr id="38" name="!!proteins">
            <a:extLst>
              <a:ext uri="{FF2B5EF4-FFF2-40B4-BE49-F238E27FC236}">
                <a16:creationId xmlns:a16="http://schemas.microsoft.com/office/drawing/2014/main" id="{C9ECE416-01A8-47B0-8A19-3585528004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l="39282" r="47770" b="93910"/>
          <a:stretch/>
        </p:blipFill>
        <p:spPr>
          <a:xfrm>
            <a:off x="5276674" y="1557164"/>
            <a:ext cx="1010875" cy="242275"/>
          </a:xfrm>
          <a:prstGeom prst="rect">
            <a:avLst/>
          </a:prstGeom>
        </p:spPr>
      </p:pic>
      <p:pic>
        <p:nvPicPr>
          <p:cNvPr id="39" name="!!dd">
            <a:extLst>
              <a:ext uri="{FF2B5EF4-FFF2-40B4-BE49-F238E27FC236}">
                <a16:creationId xmlns:a16="http://schemas.microsoft.com/office/drawing/2014/main" id="{86FBCB97-8020-4924-89FA-537AB43117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811" r="34948" b="93122"/>
          <a:stretch/>
        </p:blipFill>
        <p:spPr>
          <a:xfrm>
            <a:off x="6723298" y="1557164"/>
            <a:ext cx="565339" cy="273629"/>
          </a:xfrm>
          <a:prstGeom prst="rect">
            <a:avLst/>
          </a:prstGeom>
        </p:spPr>
      </p:pic>
      <p:pic>
        <p:nvPicPr>
          <p:cNvPr id="40" name="!!imdb">
            <a:extLst>
              <a:ext uri="{FF2B5EF4-FFF2-40B4-BE49-F238E27FC236}">
                <a16:creationId xmlns:a16="http://schemas.microsoft.com/office/drawing/2014/main" id="{51B6D6F8-9E85-4DE5-B5D6-3A08EC17DA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l="77051" r="14676" b="93910"/>
          <a:stretch/>
        </p:blipFill>
        <p:spPr>
          <a:xfrm>
            <a:off x="8225406" y="1557164"/>
            <a:ext cx="645952" cy="24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80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 Classification &amp; Regression (GC/GR)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7FF3C35-126C-4FDC-A75A-80D1A1CBB9B3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15" name="Inhaltsplatzhalter 7">
            <a:extLst>
              <a:ext uri="{FF2B5EF4-FFF2-40B4-BE49-F238E27FC236}">
                <a16:creationId xmlns:a16="http://schemas.microsoft.com/office/drawing/2014/main" id="{05499D5D-DA9D-4D22-B06B-25C7874CEE40}"/>
              </a:ext>
            </a:extLst>
          </p:cNvPr>
          <p:cNvSpPr txBox="1">
            <a:spLocks/>
          </p:cNvSpPr>
          <p:nvPr/>
        </p:nvSpPr>
        <p:spPr>
          <a:xfrm>
            <a:off x="7708175" y="1194296"/>
            <a:ext cx="3217363" cy="5996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2060"/>
                </a:solidFill>
              </a:rPr>
              <a:t>Localized explainability</a:t>
            </a:r>
          </a:p>
        </p:txBody>
      </p:sp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0EC8425C-4733-4A35-86E8-903F0583ED21}"/>
              </a:ext>
            </a:extLst>
          </p:cNvPr>
          <p:cNvSpPr txBox="1">
            <a:spLocks/>
          </p:cNvSpPr>
          <p:nvPr/>
        </p:nvSpPr>
        <p:spPr>
          <a:xfrm>
            <a:off x="1269956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Permutation invariance</a:t>
            </a:r>
            <a:endParaRPr lang="en-US" sz="2000" b="1" dirty="0"/>
          </a:p>
        </p:txBody>
      </p:sp>
      <p:sp>
        <p:nvSpPr>
          <p:cNvPr id="17" name="Inhaltsplatzhalter 7">
            <a:extLst>
              <a:ext uri="{FF2B5EF4-FFF2-40B4-BE49-F238E27FC236}">
                <a16:creationId xmlns:a16="http://schemas.microsoft.com/office/drawing/2014/main" id="{499A7727-4E5B-40C4-BCAA-406A22DE2E23}"/>
              </a:ext>
            </a:extLst>
          </p:cNvPr>
          <p:cNvSpPr txBox="1">
            <a:spLocks/>
          </p:cNvSpPr>
          <p:nvPr/>
        </p:nvSpPr>
        <p:spPr>
          <a:xfrm>
            <a:off x="4487318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Variable input size</a:t>
            </a:r>
            <a:endParaRPr lang="en-US" sz="2000" b="1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3EBEDB7C-73EF-4AEB-801B-578092338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54782" y="2328683"/>
            <a:ext cx="9482434" cy="2947243"/>
          </a:xfrm>
          <a:prstGeom prst="rect">
            <a:avLst/>
          </a:prstGeom>
        </p:spPr>
      </p:pic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66B3CFAF-2AAE-45A4-A276-1B547DF77600}"/>
              </a:ext>
            </a:extLst>
          </p:cNvPr>
          <p:cNvGrpSpPr/>
          <p:nvPr/>
        </p:nvGrpSpPr>
        <p:grpSpPr>
          <a:xfrm>
            <a:off x="4156046" y="1194297"/>
            <a:ext cx="3352888" cy="599925"/>
            <a:chOff x="4156046" y="1194297"/>
            <a:chExt cx="3352888" cy="599925"/>
          </a:xfrm>
        </p:grpSpPr>
        <p:sp>
          <p:nvSpPr>
            <p:cNvPr id="13" name="Inhaltsplatzhalter 7">
              <a:extLst>
                <a:ext uri="{FF2B5EF4-FFF2-40B4-BE49-F238E27FC236}">
                  <a16:creationId xmlns:a16="http://schemas.microsoft.com/office/drawing/2014/main" id="{1B272EEC-9131-4021-B0E5-C5FC010938F4}"/>
                </a:ext>
              </a:extLst>
            </p:cNvPr>
            <p:cNvSpPr txBox="1">
              <a:spLocks/>
            </p:cNvSpPr>
            <p:nvPr/>
          </p:nvSpPr>
          <p:spPr>
            <a:xfrm>
              <a:off x="4156046" y="1194561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  <p:sp>
          <p:nvSpPr>
            <p:cNvPr id="18" name="Inhaltsplatzhalter 7">
              <a:extLst>
                <a:ext uri="{FF2B5EF4-FFF2-40B4-BE49-F238E27FC236}">
                  <a16:creationId xmlns:a16="http://schemas.microsoft.com/office/drawing/2014/main" id="{FA0227A3-D6AF-4E89-A87E-827D6714B926}"/>
                </a:ext>
              </a:extLst>
            </p:cNvPr>
            <p:cNvSpPr txBox="1">
              <a:spLocks/>
            </p:cNvSpPr>
            <p:nvPr/>
          </p:nvSpPr>
          <p:spPr>
            <a:xfrm>
              <a:off x="7072007" y="1194297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35BA8DB0-AB71-4534-99CF-C0F1C3AAF222}"/>
              </a:ext>
            </a:extLst>
          </p:cNvPr>
          <p:cNvGrpSpPr/>
          <p:nvPr/>
        </p:nvGrpSpPr>
        <p:grpSpPr>
          <a:xfrm>
            <a:off x="7917629" y="1107345"/>
            <a:ext cx="3017423" cy="873765"/>
            <a:chOff x="7917629" y="1107345"/>
            <a:chExt cx="3017423" cy="873765"/>
          </a:xfrm>
        </p:grpSpPr>
        <p:sp>
          <p:nvSpPr>
            <p:cNvPr id="21" name="Inhaltsplatzhalter 7">
              <a:extLst>
                <a:ext uri="{FF2B5EF4-FFF2-40B4-BE49-F238E27FC236}">
                  <a16:creationId xmlns:a16="http://schemas.microsoft.com/office/drawing/2014/main" id="{0BBB1941-790C-4AF0-A7DD-D45ECDF87ED9}"/>
                </a:ext>
              </a:extLst>
            </p:cNvPr>
            <p:cNvSpPr txBox="1">
              <a:spLocks/>
            </p:cNvSpPr>
            <p:nvPr/>
          </p:nvSpPr>
          <p:spPr>
            <a:xfrm>
              <a:off x="10491926" y="1194297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C00000"/>
                  </a:solidFill>
                  <a:latin typeface="Roboto Light" panose="020B0604020202020204" charset="0"/>
                  <a:ea typeface="Roboto Light" panose="020B0604020202020204" charset="0"/>
                </a:rPr>
                <a:t>?</a:t>
              </a:r>
              <a:endParaRPr lang="en-US" sz="2000" b="1" dirty="0">
                <a:solidFill>
                  <a:srgbClr val="C00000"/>
                </a:solidFill>
                <a:latin typeface="Roboto Light" panose="020B0604020202020204" charset="0"/>
                <a:ea typeface="Roboto Light" panose="020B0604020202020204" charset="0"/>
              </a:endParaRPr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A4D99857-84F4-4DD5-BF93-B0605C4F2D73}"/>
                </a:ext>
              </a:extLst>
            </p:cNvPr>
            <p:cNvSpPr/>
            <p:nvPr/>
          </p:nvSpPr>
          <p:spPr>
            <a:xfrm>
              <a:off x="7917629" y="1107345"/>
              <a:ext cx="3017423" cy="873765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8" name="Rechteck 7">
            <a:extLst>
              <a:ext uri="{FF2B5EF4-FFF2-40B4-BE49-F238E27FC236}">
                <a16:creationId xmlns:a16="http://schemas.microsoft.com/office/drawing/2014/main" id="{270A8F07-5DDD-41E9-9176-7EBD42F06487}"/>
              </a:ext>
            </a:extLst>
          </p:cNvPr>
          <p:cNvSpPr/>
          <p:nvPr/>
        </p:nvSpPr>
        <p:spPr>
          <a:xfrm>
            <a:off x="4279646" y="3151817"/>
            <a:ext cx="5394786" cy="1566809"/>
          </a:xfrm>
          <a:prstGeom prst="rect">
            <a:avLst/>
          </a:prstGeom>
          <a:solidFill>
            <a:srgbClr val="F5F7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>
                <a:solidFill>
                  <a:srgbClr val="000000"/>
                </a:solidFill>
                <a:latin typeface="Roboto Light" panose="020B0604020202020204" charset="0"/>
                <a:ea typeface="Roboto Light" panose="020B0604020202020204" charset="0"/>
              </a:rPr>
              <a:t>Classification/Regression</a:t>
            </a:r>
            <a:endParaRPr lang="en-US" sz="3200" b="1" dirty="0">
              <a:solidFill>
                <a:srgbClr val="000000"/>
              </a:solidFill>
              <a:latin typeface="Roboto Light" panose="020B0604020202020204" charset="0"/>
              <a:ea typeface="Roboto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52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444BBB5E-CFF6-4BE8-8B70-3F139A74F5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87240" y="3225284"/>
            <a:ext cx="3906203" cy="290036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6619E495-9FF3-464E-A78A-371D31F944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50155" y="1932579"/>
            <a:ext cx="2980373" cy="1334452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8227B902-BE61-42F8-BF17-B6116C102FA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7654439" y="3903189"/>
            <a:ext cx="2357438" cy="2357438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ACB08421-783F-4D59-A453-C3CDC97F4D0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7072850" y="1802926"/>
            <a:ext cx="3757613" cy="210026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sz="2800" dirty="0"/>
              <a:t>2-WL Neighborhood Radius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50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28" name="Inhaltsplatzhalter 7">
            <a:extLst>
              <a:ext uri="{FF2B5EF4-FFF2-40B4-BE49-F238E27FC236}">
                <a16:creationId xmlns:a16="http://schemas.microsoft.com/office/drawing/2014/main" id="{1D654F62-F4D1-4C77-9E0B-E2887E8B3D31}"/>
              </a:ext>
            </a:extLst>
          </p:cNvPr>
          <p:cNvSpPr txBox="1">
            <a:spLocks/>
          </p:cNvSpPr>
          <p:nvPr/>
        </p:nvSpPr>
        <p:spPr>
          <a:xfrm>
            <a:off x="808358" y="1039094"/>
            <a:ext cx="4863969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Influenced by neighborhood radius:</a:t>
            </a:r>
          </a:p>
        </p:txBody>
      </p:sp>
      <p:sp>
        <p:nvSpPr>
          <p:cNvPr id="29" name="Inhaltsplatzhalter 7">
            <a:extLst>
              <a:ext uri="{FF2B5EF4-FFF2-40B4-BE49-F238E27FC236}">
                <a16:creationId xmlns:a16="http://schemas.microsoft.com/office/drawing/2014/main" id="{5BEA6339-86B8-4F93-847B-97659F2F04F1}"/>
              </a:ext>
            </a:extLst>
          </p:cNvPr>
          <p:cNvSpPr txBox="1">
            <a:spLocks/>
          </p:cNvSpPr>
          <p:nvPr/>
        </p:nvSpPr>
        <p:spPr>
          <a:xfrm>
            <a:off x="6519673" y="1039094"/>
            <a:ext cx="4863969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Neighborhood radius invariant:</a:t>
            </a:r>
          </a:p>
        </p:txBody>
      </p:sp>
      <p:pic>
        <p:nvPicPr>
          <p:cNvPr id="33" name="!!nci">
            <a:extLst>
              <a:ext uri="{FF2B5EF4-FFF2-40B4-BE49-F238E27FC236}">
                <a16:creationId xmlns:a16="http://schemas.microsoft.com/office/drawing/2014/main" id="{7EE830AC-3516-4A90-A917-6FC75E3C011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28053" r="65500" b="93116"/>
          <a:stretch/>
        </p:blipFill>
        <p:spPr>
          <a:xfrm>
            <a:off x="2988671" y="2104085"/>
            <a:ext cx="503339" cy="273871"/>
          </a:xfrm>
          <a:prstGeom prst="rect">
            <a:avLst/>
          </a:prstGeom>
        </p:spPr>
      </p:pic>
      <p:pic>
        <p:nvPicPr>
          <p:cNvPr id="34" name="!!proteins">
            <a:extLst>
              <a:ext uri="{FF2B5EF4-FFF2-40B4-BE49-F238E27FC236}">
                <a16:creationId xmlns:a16="http://schemas.microsoft.com/office/drawing/2014/main" id="{95B69A2A-C313-4079-957F-394F22817BB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9282" r="47770" b="93910"/>
          <a:stretch/>
        </p:blipFill>
        <p:spPr>
          <a:xfrm>
            <a:off x="8153400" y="2731919"/>
            <a:ext cx="1010875" cy="242275"/>
          </a:xfrm>
          <a:prstGeom prst="rect">
            <a:avLst/>
          </a:prstGeom>
        </p:spPr>
      </p:pic>
      <p:pic>
        <p:nvPicPr>
          <p:cNvPr id="35" name="!!dd">
            <a:extLst>
              <a:ext uri="{FF2B5EF4-FFF2-40B4-BE49-F238E27FC236}">
                <a16:creationId xmlns:a16="http://schemas.microsoft.com/office/drawing/2014/main" id="{551F9D12-51D4-43EC-BE8A-B07D6028FAFB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7811" r="34948" b="93122"/>
          <a:stretch/>
        </p:blipFill>
        <p:spPr>
          <a:xfrm>
            <a:off x="2280722" y="4675465"/>
            <a:ext cx="565339" cy="273629"/>
          </a:xfrm>
          <a:prstGeom prst="rect">
            <a:avLst/>
          </a:prstGeom>
        </p:spPr>
      </p:pic>
      <p:pic>
        <p:nvPicPr>
          <p:cNvPr id="37" name="!!imdb">
            <a:extLst>
              <a:ext uri="{FF2B5EF4-FFF2-40B4-BE49-F238E27FC236}">
                <a16:creationId xmlns:a16="http://schemas.microsoft.com/office/drawing/2014/main" id="{F047C8F9-C650-4984-A173-34136BC55E7B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alphaModFix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77051" r="14676" b="93910"/>
          <a:stretch/>
        </p:blipFill>
        <p:spPr>
          <a:xfrm>
            <a:off x="9739878" y="5509023"/>
            <a:ext cx="645952" cy="242275"/>
          </a:xfrm>
          <a:prstGeom prst="rect">
            <a:avLst/>
          </a:prstGeom>
        </p:spPr>
      </p:pic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D6C9B29E-0833-4381-BBFD-80CD93792BB8}"/>
              </a:ext>
            </a:extLst>
          </p:cNvPr>
          <p:cNvCxnSpPr>
            <a:cxnSpLocks/>
          </p:cNvCxnSpPr>
          <p:nvPr/>
        </p:nvCxnSpPr>
        <p:spPr>
          <a:xfrm>
            <a:off x="6096000" y="1174376"/>
            <a:ext cx="0" cy="511097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hteck 38">
            <a:extLst>
              <a:ext uri="{FF2B5EF4-FFF2-40B4-BE49-F238E27FC236}">
                <a16:creationId xmlns:a16="http://schemas.microsoft.com/office/drawing/2014/main" id="{4EF37679-C13F-4D41-ADD5-AE0972A17910}"/>
              </a:ext>
            </a:extLst>
          </p:cNvPr>
          <p:cNvSpPr/>
          <p:nvPr/>
        </p:nvSpPr>
        <p:spPr>
          <a:xfrm>
            <a:off x="5795059" y="915548"/>
            <a:ext cx="601879" cy="261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sz="2800" dirty="0"/>
              <a:t>2-WL Neighborhood Radius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51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28" name="Inhaltsplatzhalter 7">
            <a:extLst>
              <a:ext uri="{FF2B5EF4-FFF2-40B4-BE49-F238E27FC236}">
                <a16:creationId xmlns:a16="http://schemas.microsoft.com/office/drawing/2014/main" id="{1D654F62-F4D1-4C77-9E0B-E2887E8B3D31}"/>
              </a:ext>
            </a:extLst>
          </p:cNvPr>
          <p:cNvSpPr txBox="1">
            <a:spLocks/>
          </p:cNvSpPr>
          <p:nvPr/>
        </p:nvSpPr>
        <p:spPr>
          <a:xfrm>
            <a:off x="808358" y="1039094"/>
            <a:ext cx="4863969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Influenced by neighborhood radius:</a:t>
            </a:r>
          </a:p>
        </p:txBody>
      </p:sp>
      <p:sp>
        <p:nvSpPr>
          <p:cNvPr id="29" name="Inhaltsplatzhalter 7">
            <a:extLst>
              <a:ext uri="{FF2B5EF4-FFF2-40B4-BE49-F238E27FC236}">
                <a16:creationId xmlns:a16="http://schemas.microsoft.com/office/drawing/2014/main" id="{5BEA6339-86B8-4F93-847B-97659F2F04F1}"/>
              </a:ext>
            </a:extLst>
          </p:cNvPr>
          <p:cNvSpPr txBox="1">
            <a:spLocks/>
          </p:cNvSpPr>
          <p:nvPr/>
        </p:nvSpPr>
        <p:spPr>
          <a:xfrm>
            <a:off x="6519673" y="1039094"/>
            <a:ext cx="4863969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Neighborhood radius invariant:</a:t>
            </a:r>
          </a:p>
        </p:txBody>
      </p:sp>
      <p:sp>
        <p:nvSpPr>
          <p:cNvPr id="19" name="Inhaltsplatzhalter 7">
            <a:extLst>
              <a:ext uri="{FF2B5EF4-FFF2-40B4-BE49-F238E27FC236}">
                <a16:creationId xmlns:a16="http://schemas.microsoft.com/office/drawing/2014/main" id="{26BE4F7A-6500-468D-B467-5DECAC6F8DC2}"/>
              </a:ext>
            </a:extLst>
          </p:cNvPr>
          <p:cNvSpPr txBox="1">
            <a:spLocks/>
          </p:cNvSpPr>
          <p:nvPr/>
        </p:nvSpPr>
        <p:spPr>
          <a:xfrm>
            <a:off x="808357" y="2750737"/>
            <a:ext cx="4863969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2060"/>
                </a:solidFill>
              </a:rPr>
              <a:t>Cyclic graph datasets</a:t>
            </a:r>
          </a:p>
        </p:txBody>
      </p:sp>
      <p:sp>
        <p:nvSpPr>
          <p:cNvPr id="20" name="Inhaltsplatzhalter 7">
            <a:extLst>
              <a:ext uri="{FF2B5EF4-FFF2-40B4-BE49-F238E27FC236}">
                <a16:creationId xmlns:a16="http://schemas.microsoft.com/office/drawing/2014/main" id="{48E7DEC6-49DF-41B0-AC56-2EDE2E8AF106}"/>
              </a:ext>
            </a:extLst>
          </p:cNvPr>
          <p:cNvSpPr txBox="1">
            <a:spLocks/>
          </p:cNvSpPr>
          <p:nvPr/>
        </p:nvSpPr>
        <p:spPr>
          <a:xfrm>
            <a:off x="6519673" y="2750737"/>
            <a:ext cx="4863969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List- or tree-like graph datasets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Inhaltsplatzhalter 7">
                <a:extLst>
                  <a:ext uri="{FF2B5EF4-FFF2-40B4-BE49-F238E27FC236}">
                    <a16:creationId xmlns:a16="http://schemas.microsoft.com/office/drawing/2014/main" id="{0BB0CD65-F404-47BA-8713-56C214D86F2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4388" y="3838829"/>
                <a:ext cx="11063224" cy="1555377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b="1" dirty="0"/>
                  <a:t>Hypothesis:</a:t>
                </a:r>
              </a:p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dirty="0"/>
                  <a:t>2-WL-GNNs can utilize cyclic constituents in real-world problems if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US" sz="2400" dirty="0"/>
                  <a:t>.</a:t>
                </a:r>
              </a:p>
            </p:txBody>
          </p:sp>
        </mc:Choice>
        <mc:Fallback xmlns="">
          <p:sp>
            <p:nvSpPr>
              <p:cNvPr id="21" name="Inhaltsplatzhalter 7">
                <a:extLst>
                  <a:ext uri="{FF2B5EF4-FFF2-40B4-BE49-F238E27FC236}">
                    <a16:creationId xmlns:a16="http://schemas.microsoft.com/office/drawing/2014/main" id="{0BB0CD65-F404-47BA-8713-56C214D86F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388" y="3838829"/>
                <a:ext cx="11063224" cy="155537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Grafik 21">
            <a:extLst>
              <a:ext uri="{FF2B5EF4-FFF2-40B4-BE49-F238E27FC236}">
                <a16:creationId xmlns:a16="http://schemas.microsoft.com/office/drawing/2014/main" id="{298FEA65-03A8-445F-9880-630698538694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3876551" y="1762876"/>
            <a:ext cx="1953101" cy="1450181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2EE9A9F0-50B5-4824-9F27-AEEC65E15AB0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1207358" y="1833548"/>
            <a:ext cx="1490186" cy="667226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A8075DAA-E9FB-435B-B66F-4F069E0B9662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7333048" y="1693254"/>
            <a:ext cx="1178719" cy="1178719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1E3B0F14-1493-4A0A-A0F6-46CAF87BE569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/>
        </p:blipFill>
        <p:spPr>
          <a:xfrm>
            <a:off x="9748815" y="1838999"/>
            <a:ext cx="1878806" cy="1050131"/>
          </a:xfrm>
          <a:prstGeom prst="rect">
            <a:avLst/>
          </a:prstGeom>
        </p:spPr>
      </p:pic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85BCA9AE-2DE7-4E5C-A810-C2FF0AE40186}"/>
              </a:ext>
            </a:extLst>
          </p:cNvPr>
          <p:cNvCxnSpPr>
            <a:cxnSpLocks/>
          </p:cNvCxnSpPr>
          <p:nvPr/>
        </p:nvCxnSpPr>
        <p:spPr>
          <a:xfrm>
            <a:off x="6096000" y="1174376"/>
            <a:ext cx="0" cy="2239143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:a16="http://schemas.microsoft.com/office/drawing/2014/main" id="{6D2B1C50-4DE8-4783-BF38-39582E51957B}"/>
              </a:ext>
            </a:extLst>
          </p:cNvPr>
          <p:cNvSpPr/>
          <p:nvPr/>
        </p:nvSpPr>
        <p:spPr>
          <a:xfrm>
            <a:off x="5795059" y="915548"/>
            <a:ext cx="601879" cy="261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3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52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6D2B1C50-4DE8-4783-BF38-39582E51957B}"/>
              </a:ext>
            </a:extLst>
          </p:cNvPr>
          <p:cNvSpPr/>
          <p:nvPr/>
        </p:nvSpPr>
        <p:spPr>
          <a:xfrm>
            <a:off x="5795059" y="915548"/>
            <a:ext cx="601879" cy="261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27CBDD78-F4C2-41C2-B6DF-42BB2B7AE389}"/>
              </a:ext>
            </a:extLst>
          </p:cNvPr>
          <p:cNvGrpSpPr/>
          <p:nvPr/>
        </p:nvGrpSpPr>
        <p:grpSpPr>
          <a:xfrm>
            <a:off x="613032" y="954290"/>
            <a:ext cx="3794552" cy="1972809"/>
            <a:chOff x="613032" y="954290"/>
            <a:chExt cx="3794552" cy="1972809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6B668B38-B4A4-4ADE-AD7A-55BAC04DB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3032" y="1276222"/>
              <a:ext cx="3794552" cy="1650877"/>
            </a:xfrm>
            <a:prstGeom prst="rect">
              <a:avLst/>
            </a:prstGeom>
          </p:spPr>
        </p:pic>
        <p:sp>
          <p:nvSpPr>
            <p:cNvPr id="39" name="Inhaltsplatzhalter 7">
              <a:extLst>
                <a:ext uri="{FF2B5EF4-FFF2-40B4-BE49-F238E27FC236}">
                  <a16:creationId xmlns:a16="http://schemas.microsoft.com/office/drawing/2014/main" id="{9C3F180C-9048-4B7D-999B-D7B931CC8FA1}"/>
                </a:ext>
              </a:extLst>
            </p:cNvPr>
            <p:cNvSpPr txBox="1">
              <a:spLocks/>
            </p:cNvSpPr>
            <p:nvPr/>
          </p:nvSpPr>
          <p:spPr>
            <a:xfrm>
              <a:off x="1176038" y="954290"/>
              <a:ext cx="1129295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LTA</a:t>
              </a:r>
            </a:p>
          </p:txBody>
        </p:sp>
      </p:grpSp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47BBE309-6107-4C32-8E98-B3FD214CB42E}"/>
              </a:ext>
            </a:extLst>
          </p:cNvPr>
          <p:cNvGrpSpPr/>
          <p:nvPr/>
        </p:nvGrpSpPr>
        <p:grpSpPr>
          <a:xfrm>
            <a:off x="456920" y="3140465"/>
            <a:ext cx="3269318" cy="2833996"/>
            <a:chOff x="456920" y="3140465"/>
            <a:chExt cx="3269318" cy="2833996"/>
          </a:xfrm>
        </p:grpSpPr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FEB10548-F952-4235-86CD-5CDF6D9BF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84430" y="4145388"/>
              <a:ext cx="2841807" cy="1166291"/>
            </a:xfrm>
            <a:prstGeom prst="rect">
              <a:avLst/>
            </a:prstGeom>
          </p:spPr>
        </p:pic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CD39D8F2-0AFF-4B75-8F4F-CB615E9BC1E0}"/>
                </a:ext>
              </a:extLst>
            </p:cNvPr>
            <p:cNvCxnSpPr>
              <a:cxnSpLocks/>
            </p:cNvCxnSpPr>
            <p:nvPr/>
          </p:nvCxnSpPr>
          <p:spPr>
            <a:xfrm>
              <a:off x="2305334" y="3140465"/>
              <a:ext cx="0" cy="743895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Inhaltsplatzhalter 7">
              <a:extLst>
                <a:ext uri="{FF2B5EF4-FFF2-40B4-BE49-F238E27FC236}">
                  <a16:creationId xmlns:a16="http://schemas.microsoft.com/office/drawing/2014/main" id="{FBBEE9D3-4812-4F1F-B5F3-B892BF55358F}"/>
                </a:ext>
              </a:extLst>
            </p:cNvPr>
            <p:cNvSpPr txBox="1">
              <a:spLocks/>
            </p:cNvSpPr>
            <p:nvPr/>
          </p:nvSpPr>
          <p:spPr>
            <a:xfrm>
              <a:off x="456920" y="5311679"/>
              <a:ext cx="3269318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Graph Neural Networks</a:t>
              </a:r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FAC4C2D4-38EE-47D0-BDEB-5E1F426C4461}"/>
              </a:ext>
            </a:extLst>
          </p:cNvPr>
          <p:cNvGrpSpPr/>
          <p:nvPr/>
        </p:nvGrpSpPr>
        <p:grpSpPr>
          <a:xfrm>
            <a:off x="4724698" y="944831"/>
            <a:ext cx="4853215" cy="1859561"/>
            <a:chOff x="4724698" y="944831"/>
            <a:chExt cx="4853215" cy="1859561"/>
          </a:xfrm>
        </p:grpSpPr>
        <p:pic>
          <p:nvPicPr>
            <p:cNvPr id="25" name="Grafik 24">
              <a:extLst>
                <a:ext uri="{FF2B5EF4-FFF2-40B4-BE49-F238E27FC236}">
                  <a16:creationId xmlns:a16="http://schemas.microsoft.com/office/drawing/2014/main" id="{5E94DFC3-A021-40EE-83EE-25E7FE914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212456" y="1638101"/>
              <a:ext cx="3170340" cy="1166291"/>
            </a:xfrm>
            <a:prstGeom prst="rect">
              <a:avLst/>
            </a:prstGeom>
          </p:spPr>
        </p:pic>
        <p:cxnSp>
          <p:nvCxnSpPr>
            <p:cNvPr id="32" name="Gerade Verbindung mit Pfeil 31">
              <a:extLst>
                <a:ext uri="{FF2B5EF4-FFF2-40B4-BE49-F238E27FC236}">
                  <a16:creationId xmlns:a16="http://schemas.microsoft.com/office/drawing/2014/main" id="{0D38ED3D-9579-4835-87AA-2D7431EA6F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24698" y="2221247"/>
              <a:ext cx="1170644" cy="1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Inhaltsplatzhalter 7">
              <a:extLst>
                <a:ext uri="{FF2B5EF4-FFF2-40B4-BE49-F238E27FC236}">
                  <a16:creationId xmlns:a16="http://schemas.microsoft.com/office/drawing/2014/main" id="{8297F4B4-EE8B-4FA1-A58D-D5F709CF4106}"/>
                </a:ext>
              </a:extLst>
            </p:cNvPr>
            <p:cNvSpPr txBox="1">
              <a:spLocks/>
            </p:cNvSpPr>
            <p:nvPr/>
          </p:nvSpPr>
          <p:spPr>
            <a:xfrm>
              <a:off x="6017339" y="944831"/>
              <a:ext cx="3560574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G​raph Embeddings &amp; Kernels</a:t>
              </a:r>
            </a:p>
          </p:txBody>
        </p:sp>
      </p:grp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13C69897-CEC3-4CA6-90BC-686E8A3AA5E9}"/>
              </a:ext>
            </a:extLst>
          </p:cNvPr>
          <p:cNvGrpSpPr/>
          <p:nvPr/>
        </p:nvGrpSpPr>
        <p:grpSpPr>
          <a:xfrm>
            <a:off x="3836722" y="3946864"/>
            <a:ext cx="2926374" cy="2027599"/>
            <a:chOff x="3836722" y="3946864"/>
            <a:chExt cx="2926374" cy="2027599"/>
          </a:xfrm>
        </p:grpSpPr>
        <p:pic>
          <p:nvPicPr>
            <p:cNvPr id="37" name="Grafik 36">
              <a:extLst>
                <a:ext uri="{FF2B5EF4-FFF2-40B4-BE49-F238E27FC236}">
                  <a16:creationId xmlns:a16="http://schemas.microsoft.com/office/drawing/2014/main" id="{43FBDA1A-5627-4444-B535-D2111E53D4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r="57407"/>
            <a:stretch/>
          </p:blipFill>
          <p:spPr>
            <a:xfrm>
              <a:off x="4407585" y="3946864"/>
              <a:ext cx="2355510" cy="1563342"/>
            </a:xfrm>
            <a:prstGeom prst="rect">
              <a:avLst/>
            </a:prstGeom>
          </p:spPr>
        </p:pic>
        <p:sp>
          <p:nvSpPr>
            <p:cNvPr id="42" name="Inhaltsplatzhalter 7">
              <a:extLst>
                <a:ext uri="{FF2B5EF4-FFF2-40B4-BE49-F238E27FC236}">
                  <a16:creationId xmlns:a16="http://schemas.microsoft.com/office/drawing/2014/main" id="{E5C19766-73F6-45A3-9AD4-02E75111B660}"/>
                </a:ext>
              </a:extLst>
            </p:cNvPr>
            <p:cNvSpPr txBox="1">
              <a:spLocks/>
            </p:cNvSpPr>
            <p:nvPr/>
          </p:nvSpPr>
          <p:spPr>
            <a:xfrm>
              <a:off x="4407584" y="5311681"/>
              <a:ext cx="2355512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Edge Filtering</a:t>
              </a:r>
            </a:p>
          </p:txBody>
        </p: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EE523A91-D03F-439F-A1F0-DD803C69917C}"/>
                </a:ext>
              </a:extLst>
            </p:cNvPr>
            <p:cNvCxnSpPr>
              <a:cxnSpLocks/>
            </p:cNvCxnSpPr>
            <p:nvPr/>
          </p:nvCxnSpPr>
          <p:spPr>
            <a:xfrm>
              <a:off x="3836722" y="4722421"/>
              <a:ext cx="485899" cy="0"/>
            </a:xfrm>
            <a:prstGeom prst="straightConnector1">
              <a:avLst/>
            </a:prstGeom>
            <a:ln w="57150">
              <a:solidFill>
                <a:srgbClr val="247E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uppieren 59">
            <a:extLst>
              <a:ext uri="{FF2B5EF4-FFF2-40B4-BE49-F238E27FC236}">
                <a16:creationId xmlns:a16="http://schemas.microsoft.com/office/drawing/2014/main" id="{BE1F716C-2879-4FF4-9517-76BACB41D194}"/>
              </a:ext>
            </a:extLst>
          </p:cNvPr>
          <p:cNvGrpSpPr/>
          <p:nvPr/>
        </p:nvGrpSpPr>
        <p:grpSpPr>
          <a:xfrm>
            <a:off x="9496301" y="1569853"/>
            <a:ext cx="1976352" cy="1268412"/>
            <a:chOff x="9496301" y="1569853"/>
            <a:chExt cx="1976352" cy="1268412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80088BFF-22A9-4673-99E9-7979059A7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0177253" y="1569853"/>
              <a:ext cx="1295400" cy="1268412"/>
            </a:xfrm>
            <a:prstGeom prst="rect">
              <a:avLst/>
            </a:prstGeom>
          </p:spPr>
        </p:pic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3956D079-F6CB-49E8-8DCE-896CCA157138}"/>
                </a:ext>
              </a:extLst>
            </p:cNvPr>
            <p:cNvCxnSpPr>
              <a:cxnSpLocks/>
            </p:cNvCxnSpPr>
            <p:nvPr/>
          </p:nvCxnSpPr>
          <p:spPr>
            <a:xfrm>
              <a:off x="9496301" y="2204059"/>
              <a:ext cx="485899" cy="0"/>
            </a:xfrm>
            <a:prstGeom prst="straightConnector1">
              <a:avLst/>
            </a:prstGeom>
            <a:ln w="57150">
              <a:solidFill>
                <a:srgbClr val="247E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uppieren 60">
            <a:extLst>
              <a:ext uri="{FF2B5EF4-FFF2-40B4-BE49-F238E27FC236}">
                <a16:creationId xmlns:a16="http://schemas.microsoft.com/office/drawing/2014/main" id="{66FB6DAA-A278-401E-9109-8BE2CABCA077}"/>
              </a:ext>
            </a:extLst>
          </p:cNvPr>
          <p:cNvGrpSpPr/>
          <p:nvPr/>
        </p:nvGrpSpPr>
        <p:grpSpPr>
          <a:xfrm>
            <a:off x="9360185" y="3429000"/>
            <a:ext cx="2112468" cy="1268412"/>
            <a:chOff x="9360185" y="3429000"/>
            <a:chExt cx="2112468" cy="1268412"/>
          </a:xfrm>
        </p:grpSpPr>
        <p:pic>
          <p:nvPicPr>
            <p:cNvPr id="45" name="Grafik 44">
              <a:extLst>
                <a:ext uri="{FF2B5EF4-FFF2-40B4-BE49-F238E27FC236}">
                  <a16:creationId xmlns:a16="http://schemas.microsoft.com/office/drawing/2014/main" id="{4E3F0ECF-92FB-424B-BF2A-7CD57B458F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 l="56030" t="9375" b="1279"/>
            <a:stretch/>
          </p:blipFill>
          <p:spPr>
            <a:xfrm>
              <a:off x="10199697" y="3429000"/>
              <a:ext cx="1272956" cy="1268412"/>
            </a:xfrm>
            <a:prstGeom prst="rect">
              <a:avLst/>
            </a:prstGeom>
          </p:spPr>
        </p:pic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F38000ED-B952-4F45-9905-24800B59C5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60185" y="4240171"/>
              <a:ext cx="741758" cy="363753"/>
            </a:xfrm>
            <a:prstGeom prst="straightConnector1">
              <a:avLst/>
            </a:prstGeom>
            <a:ln w="57150">
              <a:solidFill>
                <a:srgbClr val="247E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A0B8115E-8E6F-4E8F-8074-FDEBCA078861}"/>
              </a:ext>
            </a:extLst>
          </p:cNvPr>
          <p:cNvGrpSpPr/>
          <p:nvPr/>
        </p:nvGrpSpPr>
        <p:grpSpPr>
          <a:xfrm>
            <a:off x="9382796" y="4540224"/>
            <a:ext cx="2052402" cy="1631868"/>
            <a:chOff x="9382796" y="4540224"/>
            <a:chExt cx="2052402" cy="1631868"/>
          </a:xfrm>
        </p:grpSpPr>
        <p:pic>
          <p:nvPicPr>
            <p:cNvPr id="46" name="Grafik 45">
              <a:extLst>
                <a:ext uri="{FF2B5EF4-FFF2-40B4-BE49-F238E27FC236}">
                  <a16:creationId xmlns:a16="http://schemas.microsoft.com/office/drawing/2014/main" id="{C8D4B549-CCDB-4135-9F0D-0B515EBDC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/>
            <a:stretch/>
          </p:blipFill>
          <p:spPr>
            <a:xfrm rot="7704408">
              <a:off x="10013432" y="4750325"/>
              <a:ext cx="1631868" cy="1211665"/>
            </a:xfrm>
            <a:prstGeom prst="rect">
              <a:avLst/>
            </a:prstGeom>
          </p:spPr>
        </p:pic>
        <p:cxnSp>
          <p:nvCxnSpPr>
            <p:cNvPr id="54" name="Gerade Verbindung mit Pfeil 53">
              <a:extLst>
                <a:ext uri="{FF2B5EF4-FFF2-40B4-BE49-F238E27FC236}">
                  <a16:creationId xmlns:a16="http://schemas.microsoft.com/office/drawing/2014/main" id="{0835D8CF-5D7E-4095-898C-1494C80FF04F}"/>
                </a:ext>
              </a:extLst>
            </p:cNvPr>
            <p:cNvCxnSpPr>
              <a:cxnSpLocks/>
            </p:cNvCxnSpPr>
            <p:nvPr/>
          </p:nvCxnSpPr>
          <p:spPr>
            <a:xfrm>
              <a:off x="9382796" y="4798164"/>
              <a:ext cx="741758" cy="363753"/>
            </a:xfrm>
            <a:prstGeom prst="straightConnector1">
              <a:avLst/>
            </a:prstGeom>
            <a:ln w="57150">
              <a:solidFill>
                <a:srgbClr val="247E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uppieren 67">
            <a:extLst>
              <a:ext uri="{FF2B5EF4-FFF2-40B4-BE49-F238E27FC236}">
                <a16:creationId xmlns:a16="http://schemas.microsoft.com/office/drawing/2014/main" id="{26A2BEB2-BB72-4107-B278-21A7001B7D99}"/>
              </a:ext>
            </a:extLst>
          </p:cNvPr>
          <p:cNvGrpSpPr/>
          <p:nvPr/>
        </p:nvGrpSpPr>
        <p:grpSpPr>
          <a:xfrm>
            <a:off x="6958543" y="3525642"/>
            <a:ext cx="2706728" cy="1830516"/>
            <a:chOff x="6958543" y="3525642"/>
            <a:chExt cx="2706728" cy="1830516"/>
          </a:xfrm>
        </p:grpSpPr>
        <p:pic>
          <p:nvPicPr>
            <p:cNvPr id="69" name="Grafik 68">
              <a:extLst>
                <a:ext uri="{FF2B5EF4-FFF2-40B4-BE49-F238E27FC236}">
                  <a16:creationId xmlns:a16="http://schemas.microsoft.com/office/drawing/2014/main" id="{72AD769E-FC54-43A4-A255-A5CB22159E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444442" y="4100907"/>
              <a:ext cx="2220829" cy="1255251"/>
            </a:xfrm>
            <a:prstGeom prst="rect">
              <a:avLst/>
            </a:prstGeom>
          </p:spPr>
        </p:pic>
        <p:sp>
          <p:nvSpPr>
            <p:cNvPr id="70" name="Inhaltsplatzhalter 7">
              <a:extLst>
                <a:ext uri="{FF2B5EF4-FFF2-40B4-BE49-F238E27FC236}">
                  <a16:creationId xmlns:a16="http://schemas.microsoft.com/office/drawing/2014/main" id="{C087947B-ADF7-4751-80AE-7E1EE088742B}"/>
                </a:ext>
              </a:extLst>
            </p:cNvPr>
            <p:cNvSpPr txBox="1">
              <a:spLocks/>
            </p:cNvSpPr>
            <p:nvPr/>
          </p:nvSpPr>
          <p:spPr>
            <a:xfrm>
              <a:off x="7444441" y="3525642"/>
              <a:ext cx="2220828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2-WL-GNN</a:t>
              </a:r>
            </a:p>
          </p:txBody>
        </p:sp>
        <p:cxnSp>
          <p:nvCxnSpPr>
            <p:cNvPr id="71" name="Gerade Verbindung mit Pfeil 70">
              <a:extLst>
                <a:ext uri="{FF2B5EF4-FFF2-40B4-BE49-F238E27FC236}">
                  <a16:creationId xmlns:a16="http://schemas.microsoft.com/office/drawing/2014/main" id="{3B4669D9-B47D-44F4-B80A-3610243AA8B9}"/>
                </a:ext>
              </a:extLst>
            </p:cNvPr>
            <p:cNvCxnSpPr>
              <a:cxnSpLocks/>
            </p:cNvCxnSpPr>
            <p:nvPr/>
          </p:nvCxnSpPr>
          <p:spPr>
            <a:xfrm>
              <a:off x="6958543" y="4722421"/>
              <a:ext cx="485899" cy="0"/>
            </a:xfrm>
            <a:prstGeom prst="straightConnector1">
              <a:avLst/>
            </a:prstGeom>
            <a:ln w="57150">
              <a:solidFill>
                <a:srgbClr val="247E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51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</a:t>
            </a:r>
            <a:endParaRPr lang="en-US" sz="28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53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6D2B1C50-4DE8-4783-BF38-39582E51957B}"/>
              </a:ext>
            </a:extLst>
          </p:cNvPr>
          <p:cNvSpPr/>
          <p:nvPr/>
        </p:nvSpPr>
        <p:spPr>
          <a:xfrm>
            <a:off x="5795059" y="915548"/>
            <a:ext cx="601879" cy="261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27CBDD78-F4C2-41C2-B6DF-42BB2B7AE389}"/>
              </a:ext>
            </a:extLst>
          </p:cNvPr>
          <p:cNvGrpSpPr/>
          <p:nvPr/>
        </p:nvGrpSpPr>
        <p:grpSpPr>
          <a:xfrm>
            <a:off x="613032" y="954290"/>
            <a:ext cx="3794552" cy="1972809"/>
            <a:chOff x="613032" y="954290"/>
            <a:chExt cx="3794552" cy="1972809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6B668B38-B4A4-4ADE-AD7A-55BAC04DB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3032" y="1276222"/>
              <a:ext cx="3794552" cy="1650877"/>
            </a:xfrm>
            <a:prstGeom prst="rect">
              <a:avLst/>
            </a:prstGeom>
          </p:spPr>
        </p:pic>
        <p:sp>
          <p:nvSpPr>
            <p:cNvPr id="39" name="Inhaltsplatzhalter 7">
              <a:extLst>
                <a:ext uri="{FF2B5EF4-FFF2-40B4-BE49-F238E27FC236}">
                  <a16:creationId xmlns:a16="http://schemas.microsoft.com/office/drawing/2014/main" id="{9C3F180C-9048-4B7D-999B-D7B931CC8FA1}"/>
                </a:ext>
              </a:extLst>
            </p:cNvPr>
            <p:cNvSpPr txBox="1">
              <a:spLocks/>
            </p:cNvSpPr>
            <p:nvPr/>
          </p:nvSpPr>
          <p:spPr>
            <a:xfrm>
              <a:off x="1176038" y="954290"/>
              <a:ext cx="1129295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LTA</a:t>
              </a:r>
            </a:p>
          </p:txBody>
        </p:sp>
      </p:grpSp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47BBE309-6107-4C32-8E98-B3FD214CB42E}"/>
              </a:ext>
            </a:extLst>
          </p:cNvPr>
          <p:cNvGrpSpPr/>
          <p:nvPr/>
        </p:nvGrpSpPr>
        <p:grpSpPr>
          <a:xfrm>
            <a:off x="456920" y="3140465"/>
            <a:ext cx="3269318" cy="2833996"/>
            <a:chOff x="456920" y="3140465"/>
            <a:chExt cx="3269318" cy="2833996"/>
          </a:xfrm>
        </p:grpSpPr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FEB10548-F952-4235-86CD-5CDF6D9BF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84430" y="4145388"/>
              <a:ext cx="2841807" cy="1166291"/>
            </a:xfrm>
            <a:prstGeom prst="rect">
              <a:avLst/>
            </a:prstGeom>
          </p:spPr>
        </p:pic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CD39D8F2-0AFF-4B75-8F4F-CB615E9BC1E0}"/>
                </a:ext>
              </a:extLst>
            </p:cNvPr>
            <p:cNvCxnSpPr>
              <a:cxnSpLocks/>
            </p:cNvCxnSpPr>
            <p:nvPr/>
          </p:nvCxnSpPr>
          <p:spPr>
            <a:xfrm>
              <a:off x="2305334" y="3140465"/>
              <a:ext cx="0" cy="743895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Inhaltsplatzhalter 7">
              <a:extLst>
                <a:ext uri="{FF2B5EF4-FFF2-40B4-BE49-F238E27FC236}">
                  <a16:creationId xmlns:a16="http://schemas.microsoft.com/office/drawing/2014/main" id="{FBBEE9D3-4812-4F1F-B5F3-B892BF55358F}"/>
                </a:ext>
              </a:extLst>
            </p:cNvPr>
            <p:cNvSpPr txBox="1">
              <a:spLocks/>
            </p:cNvSpPr>
            <p:nvPr/>
          </p:nvSpPr>
          <p:spPr>
            <a:xfrm>
              <a:off x="456920" y="5311679"/>
              <a:ext cx="3269318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Graph Neural Networks</a:t>
              </a:r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FAC4C2D4-38EE-47D0-BDEB-5E1F426C4461}"/>
              </a:ext>
            </a:extLst>
          </p:cNvPr>
          <p:cNvGrpSpPr/>
          <p:nvPr/>
        </p:nvGrpSpPr>
        <p:grpSpPr>
          <a:xfrm>
            <a:off x="4724698" y="944831"/>
            <a:ext cx="4853215" cy="1859561"/>
            <a:chOff x="4724698" y="944831"/>
            <a:chExt cx="4853215" cy="1859561"/>
          </a:xfrm>
        </p:grpSpPr>
        <p:pic>
          <p:nvPicPr>
            <p:cNvPr id="25" name="Grafik 24">
              <a:extLst>
                <a:ext uri="{FF2B5EF4-FFF2-40B4-BE49-F238E27FC236}">
                  <a16:creationId xmlns:a16="http://schemas.microsoft.com/office/drawing/2014/main" id="{5E94DFC3-A021-40EE-83EE-25E7FE914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212456" y="1638101"/>
              <a:ext cx="3170340" cy="1166291"/>
            </a:xfrm>
            <a:prstGeom prst="rect">
              <a:avLst/>
            </a:prstGeom>
          </p:spPr>
        </p:pic>
        <p:cxnSp>
          <p:nvCxnSpPr>
            <p:cNvPr id="32" name="Gerade Verbindung mit Pfeil 31">
              <a:extLst>
                <a:ext uri="{FF2B5EF4-FFF2-40B4-BE49-F238E27FC236}">
                  <a16:creationId xmlns:a16="http://schemas.microsoft.com/office/drawing/2014/main" id="{0D38ED3D-9579-4835-87AA-2D7431EA6F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24698" y="2221247"/>
              <a:ext cx="1170644" cy="1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Inhaltsplatzhalter 7">
              <a:extLst>
                <a:ext uri="{FF2B5EF4-FFF2-40B4-BE49-F238E27FC236}">
                  <a16:creationId xmlns:a16="http://schemas.microsoft.com/office/drawing/2014/main" id="{8297F4B4-EE8B-4FA1-A58D-D5F709CF4106}"/>
                </a:ext>
              </a:extLst>
            </p:cNvPr>
            <p:cNvSpPr txBox="1">
              <a:spLocks/>
            </p:cNvSpPr>
            <p:nvPr/>
          </p:nvSpPr>
          <p:spPr>
            <a:xfrm>
              <a:off x="6017339" y="944831"/>
              <a:ext cx="3560574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G​raph Embeddings &amp; Kernels</a:t>
              </a:r>
            </a:p>
          </p:txBody>
        </p:sp>
      </p:grp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13C69897-CEC3-4CA6-90BC-686E8A3AA5E9}"/>
              </a:ext>
            </a:extLst>
          </p:cNvPr>
          <p:cNvGrpSpPr/>
          <p:nvPr/>
        </p:nvGrpSpPr>
        <p:grpSpPr>
          <a:xfrm>
            <a:off x="3836722" y="3946864"/>
            <a:ext cx="2926374" cy="2024913"/>
            <a:chOff x="3836722" y="3946864"/>
            <a:chExt cx="2926374" cy="2024913"/>
          </a:xfrm>
        </p:grpSpPr>
        <p:pic>
          <p:nvPicPr>
            <p:cNvPr id="37" name="Grafik 36">
              <a:extLst>
                <a:ext uri="{FF2B5EF4-FFF2-40B4-BE49-F238E27FC236}">
                  <a16:creationId xmlns:a16="http://schemas.microsoft.com/office/drawing/2014/main" id="{43FBDA1A-5627-4444-B535-D2111E53D4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r="57407"/>
            <a:stretch/>
          </p:blipFill>
          <p:spPr>
            <a:xfrm>
              <a:off x="4407585" y="3946864"/>
              <a:ext cx="2355510" cy="1563342"/>
            </a:xfrm>
            <a:prstGeom prst="rect">
              <a:avLst/>
            </a:prstGeom>
          </p:spPr>
        </p:pic>
        <p:sp>
          <p:nvSpPr>
            <p:cNvPr id="42" name="Inhaltsplatzhalter 7">
              <a:extLst>
                <a:ext uri="{FF2B5EF4-FFF2-40B4-BE49-F238E27FC236}">
                  <a16:creationId xmlns:a16="http://schemas.microsoft.com/office/drawing/2014/main" id="{E5C19766-73F6-45A3-9AD4-02E75111B660}"/>
                </a:ext>
              </a:extLst>
            </p:cNvPr>
            <p:cNvSpPr txBox="1">
              <a:spLocks/>
            </p:cNvSpPr>
            <p:nvPr/>
          </p:nvSpPr>
          <p:spPr>
            <a:xfrm>
              <a:off x="4407584" y="5308995"/>
              <a:ext cx="2355512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Edge Filtering</a:t>
              </a:r>
            </a:p>
          </p:txBody>
        </p: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EE523A91-D03F-439F-A1F0-DD803C69917C}"/>
                </a:ext>
              </a:extLst>
            </p:cNvPr>
            <p:cNvCxnSpPr>
              <a:cxnSpLocks/>
            </p:cNvCxnSpPr>
            <p:nvPr/>
          </p:nvCxnSpPr>
          <p:spPr>
            <a:xfrm>
              <a:off x="3836722" y="4722421"/>
              <a:ext cx="485899" cy="0"/>
            </a:xfrm>
            <a:prstGeom prst="straightConnector1">
              <a:avLst/>
            </a:prstGeom>
            <a:ln w="57150">
              <a:solidFill>
                <a:srgbClr val="247E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uppieren 58">
            <a:extLst>
              <a:ext uri="{FF2B5EF4-FFF2-40B4-BE49-F238E27FC236}">
                <a16:creationId xmlns:a16="http://schemas.microsoft.com/office/drawing/2014/main" id="{AB5C0525-D24E-4E92-8D8F-798CD0366647}"/>
              </a:ext>
            </a:extLst>
          </p:cNvPr>
          <p:cNvGrpSpPr/>
          <p:nvPr/>
        </p:nvGrpSpPr>
        <p:grpSpPr>
          <a:xfrm>
            <a:off x="6958543" y="3525642"/>
            <a:ext cx="2706728" cy="1830516"/>
            <a:chOff x="6958543" y="3525642"/>
            <a:chExt cx="2706728" cy="1830516"/>
          </a:xfrm>
        </p:grpSpPr>
        <p:pic>
          <p:nvPicPr>
            <p:cNvPr id="38" name="Grafik 37">
              <a:extLst>
                <a:ext uri="{FF2B5EF4-FFF2-40B4-BE49-F238E27FC236}">
                  <a16:creationId xmlns:a16="http://schemas.microsoft.com/office/drawing/2014/main" id="{D2DB7011-D24C-4C02-94EE-C14E831597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444442" y="4100907"/>
              <a:ext cx="2220829" cy="1255251"/>
            </a:xfrm>
            <a:prstGeom prst="rect">
              <a:avLst/>
            </a:prstGeom>
          </p:spPr>
        </p:pic>
        <p:sp>
          <p:nvSpPr>
            <p:cNvPr id="43" name="Inhaltsplatzhalter 7">
              <a:extLst>
                <a:ext uri="{FF2B5EF4-FFF2-40B4-BE49-F238E27FC236}">
                  <a16:creationId xmlns:a16="http://schemas.microsoft.com/office/drawing/2014/main" id="{5FE596CA-D078-4813-8529-15DC1C4ADA1D}"/>
                </a:ext>
              </a:extLst>
            </p:cNvPr>
            <p:cNvSpPr txBox="1">
              <a:spLocks/>
            </p:cNvSpPr>
            <p:nvPr/>
          </p:nvSpPr>
          <p:spPr>
            <a:xfrm>
              <a:off x="7444441" y="3525642"/>
              <a:ext cx="2220828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2-WL-GNN</a:t>
              </a:r>
            </a:p>
          </p:txBody>
        </p:sp>
        <p:cxnSp>
          <p:nvCxnSpPr>
            <p:cNvPr id="44" name="Gerade Verbindung mit Pfeil 43">
              <a:extLst>
                <a:ext uri="{FF2B5EF4-FFF2-40B4-BE49-F238E27FC236}">
                  <a16:creationId xmlns:a16="http://schemas.microsoft.com/office/drawing/2014/main" id="{F8218877-D2A9-4535-9729-0CCAE6C8DB5C}"/>
                </a:ext>
              </a:extLst>
            </p:cNvPr>
            <p:cNvCxnSpPr>
              <a:cxnSpLocks/>
            </p:cNvCxnSpPr>
            <p:nvPr/>
          </p:nvCxnSpPr>
          <p:spPr>
            <a:xfrm>
              <a:off x="6958543" y="4722421"/>
              <a:ext cx="485899" cy="0"/>
            </a:xfrm>
            <a:prstGeom prst="straightConnector1">
              <a:avLst/>
            </a:prstGeom>
            <a:ln w="57150">
              <a:solidFill>
                <a:srgbClr val="247E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uppieren 59">
            <a:extLst>
              <a:ext uri="{FF2B5EF4-FFF2-40B4-BE49-F238E27FC236}">
                <a16:creationId xmlns:a16="http://schemas.microsoft.com/office/drawing/2014/main" id="{BE1F716C-2879-4FF4-9517-76BACB41D194}"/>
              </a:ext>
            </a:extLst>
          </p:cNvPr>
          <p:cNvGrpSpPr/>
          <p:nvPr/>
        </p:nvGrpSpPr>
        <p:grpSpPr>
          <a:xfrm>
            <a:off x="9496301" y="1569853"/>
            <a:ext cx="1976352" cy="1268412"/>
            <a:chOff x="9496301" y="1569853"/>
            <a:chExt cx="1976352" cy="1268412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80088BFF-22A9-4673-99E9-7979059A7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0177253" y="1569853"/>
              <a:ext cx="1295400" cy="1268412"/>
            </a:xfrm>
            <a:prstGeom prst="rect">
              <a:avLst/>
            </a:prstGeom>
          </p:spPr>
        </p:pic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3956D079-F6CB-49E8-8DCE-896CCA157138}"/>
                </a:ext>
              </a:extLst>
            </p:cNvPr>
            <p:cNvCxnSpPr>
              <a:cxnSpLocks/>
            </p:cNvCxnSpPr>
            <p:nvPr/>
          </p:nvCxnSpPr>
          <p:spPr>
            <a:xfrm>
              <a:off x="9496301" y="2204059"/>
              <a:ext cx="485899" cy="0"/>
            </a:xfrm>
            <a:prstGeom prst="straightConnector1">
              <a:avLst/>
            </a:prstGeom>
            <a:ln w="57150">
              <a:solidFill>
                <a:srgbClr val="247E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uppieren 60">
            <a:extLst>
              <a:ext uri="{FF2B5EF4-FFF2-40B4-BE49-F238E27FC236}">
                <a16:creationId xmlns:a16="http://schemas.microsoft.com/office/drawing/2014/main" id="{66FB6DAA-A278-401E-9109-8BE2CABCA077}"/>
              </a:ext>
            </a:extLst>
          </p:cNvPr>
          <p:cNvGrpSpPr/>
          <p:nvPr/>
        </p:nvGrpSpPr>
        <p:grpSpPr>
          <a:xfrm>
            <a:off x="9360185" y="3429000"/>
            <a:ext cx="2112468" cy="1268412"/>
            <a:chOff x="9360185" y="3429000"/>
            <a:chExt cx="2112468" cy="1268412"/>
          </a:xfrm>
        </p:grpSpPr>
        <p:pic>
          <p:nvPicPr>
            <p:cNvPr id="45" name="Grafik 44">
              <a:extLst>
                <a:ext uri="{FF2B5EF4-FFF2-40B4-BE49-F238E27FC236}">
                  <a16:creationId xmlns:a16="http://schemas.microsoft.com/office/drawing/2014/main" id="{4E3F0ECF-92FB-424B-BF2A-7CD57B458F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 l="56030" t="9375" b="1279"/>
            <a:stretch/>
          </p:blipFill>
          <p:spPr>
            <a:xfrm>
              <a:off x="10199697" y="3429000"/>
              <a:ext cx="1272956" cy="1268412"/>
            </a:xfrm>
            <a:prstGeom prst="rect">
              <a:avLst/>
            </a:prstGeom>
          </p:spPr>
        </p:pic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F38000ED-B952-4F45-9905-24800B59C5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60185" y="4240171"/>
              <a:ext cx="741758" cy="363753"/>
            </a:xfrm>
            <a:prstGeom prst="straightConnector1">
              <a:avLst/>
            </a:prstGeom>
            <a:ln w="57150">
              <a:solidFill>
                <a:srgbClr val="247E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A0B8115E-8E6F-4E8F-8074-FDEBCA078861}"/>
              </a:ext>
            </a:extLst>
          </p:cNvPr>
          <p:cNvGrpSpPr/>
          <p:nvPr/>
        </p:nvGrpSpPr>
        <p:grpSpPr>
          <a:xfrm>
            <a:off x="9382796" y="4540224"/>
            <a:ext cx="2052402" cy="1631868"/>
            <a:chOff x="9382796" y="4540224"/>
            <a:chExt cx="2052402" cy="1631868"/>
          </a:xfrm>
        </p:grpSpPr>
        <p:pic>
          <p:nvPicPr>
            <p:cNvPr id="46" name="Grafik 45">
              <a:extLst>
                <a:ext uri="{FF2B5EF4-FFF2-40B4-BE49-F238E27FC236}">
                  <a16:creationId xmlns:a16="http://schemas.microsoft.com/office/drawing/2014/main" id="{C8D4B549-CCDB-4135-9F0D-0B515EBDC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 rot="7704408">
              <a:off x="10013432" y="4750325"/>
              <a:ext cx="1631868" cy="1211665"/>
            </a:xfrm>
            <a:prstGeom prst="rect">
              <a:avLst/>
            </a:prstGeom>
          </p:spPr>
        </p:pic>
        <p:cxnSp>
          <p:nvCxnSpPr>
            <p:cNvPr id="54" name="Gerade Verbindung mit Pfeil 53">
              <a:extLst>
                <a:ext uri="{FF2B5EF4-FFF2-40B4-BE49-F238E27FC236}">
                  <a16:creationId xmlns:a16="http://schemas.microsoft.com/office/drawing/2014/main" id="{0835D8CF-5D7E-4095-898C-1494C80FF04F}"/>
                </a:ext>
              </a:extLst>
            </p:cNvPr>
            <p:cNvCxnSpPr>
              <a:cxnSpLocks/>
            </p:cNvCxnSpPr>
            <p:nvPr/>
          </p:nvCxnSpPr>
          <p:spPr>
            <a:xfrm>
              <a:off x="9382796" y="4798164"/>
              <a:ext cx="741758" cy="363753"/>
            </a:xfrm>
            <a:prstGeom prst="straightConnector1">
              <a:avLst/>
            </a:prstGeom>
            <a:ln w="57150">
              <a:solidFill>
                <a:srgbClr val="247E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8E740A46-BFA6-4425-84F0-9D27873DA893}"/>
              </a:ext>
            </a:extLst>
          </p:cNvPr>
          <p:cNvGrpSpPr/>
          <p:nvPr/>
        </p:nvGrpSpPr>
        <p:grpSpPr>
          <a:xfrm>
            <a:off x="4423177" y="4894613"/>
            <a:ext cx="3003450" cy="1159253"/>
            <a:chOff x="4423177" y="4894613"/>
            <a:chExt cx="3003450" cy="1159253"/>
          </a:xfrm>
        </p:grpSpPr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47C347DA-686D-4ED8-B877-178DB5F3F549}"/>
                </a:ext>
              </a:extLst>
            </p:cNvPr>
            <p:cNvSpPr/>
            <p:nvPr/>
          </p:nvSpPr>
          <p:spPr>
            <a:xfrm>
              <a:off x="4423177" y="5247134"/>
              <a:ext cx="2324326" cy="806732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50" name="Gerade Verbindung mit Pfeil 49">
              <a:extLst>
                <a:ext uri="{FF2B5EF4-FFF2-40B4-BE49-F238E27FC236}">
                  <a16:creationId xmlns:a16="http://schemas.microsoft.com/office/drawing/2014/main" id="{7800B324-981D-47CA-8BC9-A87C65C973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40728" y="4894613"/>
              <a:ext cx="485899" cy="0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563DD68-F547-479E-BEB6-5E78D2024456}"/>
              </a:ext>
            </a:extLst>
          </p:cNvPr>
          <p:cNvGrpSpPr/>
          <p:nvPr/>
        </p:nvGrpSpPr>
        <p:grpSpPr>
          <a:xfrm>
            <a:off x="7942878" y="4833542"/>
            <a:ext cx="4009713" cy="1272911"/>
            <a:chOff x="7942878" y="4833542"/>
            <a:chExt cx="4009713" cy="1272911"/>
          </a:xfrm>
        </p:grpSpPr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7B7747F0-FF4B-47D0-ABAC-B48B4974C8C9}"/>
                </a:ext>
              </a:extLst>
            </p:cNvPr>
            <p:cNvSpPr/>
            <p:nvPr/>
          </p:nvSpPr>
          <p:spPr>
            <a:xfrm rot="19933741">
              <a:off x="9729231" y="4833542"/>
              <a:ext cx="2223360" cy="1229456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1" name="Inhaltsplatzhalter 7">
              <a:extLst>
                <a:ext uri="{FF2B5EF4-FFF2-40B4-BE49-F238E27FC236}">
                  <a16:creationId xmlns:a16="http://schemas.microsoft.com/office/drawing/2014/main" id="{0F1CD0C3-37BF-4F4D-9A01-4EEF52BDAD45}"/>
                </a:ext>
              </a:extLst>
            </p:cNvPr>
            <p:cNvSpPr txBox="1">
              <a:spLocks/>
            </p:cNvSpPr>
            <p:nvPr/>
          </p:nvSpPr>
          <p:spPr>
            <a:xfrm>
              <a:off x="7942878" y="5610002"/>
              <a:ext cx="1862070" cy="496451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C00000"/>
                  </a:solidFill>
                </a:rPr>
                <a:t>Other domains</a:t>
              </a: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E04BC34C-4190-4E0B-AB4F-4687127882BF}"/>
              </a:ext>
            </a:extLst>
          </p:cNvPr>
          <p:cNvGrpSpPr/>
          <p:nvPr/>
        </p:nvGrpSpPr>
        <p:grpSpPr>
          <a:xfrm>
            <a:off x="2082140" y="1115575"/>
            <a:ext cx="3879077" cy="2540742"/>
            <a:chOff x="2082140" y="1115575"/>
            <a:chExt cx="3879077" cy="2540742"/>
          </a:xfrm>
        </p:grpSpPr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76D6D64E-538E-4EB1-9494-669F1883C4F7}"/>
                </a:ext>
              </a:extLst>
            </p:cNvPr>
            <p:cNvSpPr/>
            <p:nvPr/>
          </p:nvSpPr>
          <p:spPr>
            <a:xfrm>
              <a:off x="2082140" y="1115575"/>
              <a:ext cx="1499257" cy="202489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3" name="Inhaltsplatzhalter 7">
              <a:extLst>
                <a:ext uri="{FF2B5EF4-FFF2-40B4-BE49-F238E27FC236}">
                  <a16:creationId xmlns:a16="http://schemas.microsoft.com/office/drawing/2014/main" id="{9A2ADB05-B7B8-4A0C-9AF3-A5FDCC7E543D}"/>
                </a:ext>
              </a:extLst>
            </p:cNvPr>
            <p:cNvSpPr txBox="1">
              <a:spLocks/>
            </p:cNvSpPr>
            <p:nvPr/>
          </p:nvSpPr>
          <p:spPr>
            <a:xfrm>
              <a:off x="2831768" y="2843458"/>
              <a:ext cx="3129449" cy="812859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C00000"/>
                  </a:solidFill>
                </a:rPr>
                <a:t>Interpretability</a:t>
              </a:r>
              <a:r>
                <a:rPr lang="de-DE" sz="2000" dirty="0">
                  <a:solidFill>
                    <a:srgbClr val="C00000"/>
                  </a:solidFill>
                </a:rPr>
                <a:t> </a:t>
              </a:r>
              <a:r>
                <a:rPr lang="en-US" sz="2000" dirty="0">
                  <a:solidFill>
                    <a:srgbClr val="C00000"/>
                  </a:solidFill>
                </a:rPr>
                <a:t>of constituent evaluations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8665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97EC523-BBED-43E0-A714-5728ED713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2631"/>
            <a:ext cx="10515600" cy="2852737"/>
          </a:xfrm>
        </p:spPr>
        <p:txBody>
          <a:bodyPr anchor="ctr"/>
          <a:lstStyle/>
          <a:p>
            <a:pPr algn="ctr"/>
            <a:r>
              <a:rPr lang="en-US" dirty="0"/>
              <a:t>Questions?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35F61C3-B2DE-4E12-8CDD-9702A0CA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54</a:t>
            </a:fld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BF3A60-805D-4A25-ACB9-22D510FCB4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95C8DE-F783-4152-B4E1-25F210D95F48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F672E7-79EC-49D2-9D38-9EDB54CDF6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Learning to Aggregate on Structured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285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97EC523-BBED-43E0-A714-5728ED713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2631"/>
            <a:ext cx="10515600" cy="2852737"/>
          </a:xfrm>
        </p:spPr>
        <p:txBody>
          <a:bodyPr anchor="ctr"/>
          <a:lstStyle/>
          <a:p>
            <a:pPr algn="ctr"/>
            <a:r>
              <a:rPr lang="en-US" dirty="0"/>
              <a:t>Extra Slides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35F61C3-B2DE-4E12-8CDD-9702A0CA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55</a:t>
            </a:fld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BF3A60-805D-4A25-ACB9-22D510FCB4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95C8DE-F783-4152-B4E1-25F210D95F48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F672E7-79EC-49D2-9D38-9EDB54CDF6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Learning to Aggregate on Structured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39624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38127832-BFA8-4E1A-8C0C-5F84C25C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Statistics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35F61C3-B2DE-4E12-8CDD-9702A0CA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56</a:t>
            </a:fld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BF3A60-805D-4A25-ACB9-22D510FCB4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95C8DE-F783-4152-B4E1-25F210D95F48}" type="datetime4">
              <a:rPr lang="en-US" smtClean="0"/>
              <a:pPr/>
              <a:t>April 25, 2020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F672E7-79EC-49D2-9D38-9EDB54CDF6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Learning to Aggregate on Structured Data</a:t>
            </a:r>
            <a:endParaRPr lang="en-US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30A4272F-B134-4722-88D8-524C8C243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167" y="1143410"/>
            <a:ext cx="10625666" cy="2788054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262519C-64B6-4228-8CBB-EDCAB10547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6030" t="9375" b="1279"/>
          <a:stretch/>
        </p:blipFill>
        <p:spPr>
          <a:xfrm>
            <a:off x="739126" y="4033794"/>
            <a:ext cx="1572708" cy="1567094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B5FDDF14-F112-4C1E-B3A6-9FA992441BE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37859" r="48923"/>
          <a:stretch/>
        </p:blipFill>
        <p:spPr>
          <a:xfrm>
            <a:off x="8610600" y="4149310"/>
            <a:ext cx="2938918" cy="2144611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24CD16DB-B24C-423F-8F0F-04E5E5E29CA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472" t="12517" r="74020" b="66513"/>
          <a:stretch/>
        </p:blipFill>
        <p:spPr>
          <a:xfrm>
            <a:off x="2358377" y="5519646"/>
            <a:ext cx="1872908" cy="890649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207DEA54-1C00-45D7-ABFC-106DF9A1BBA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65310" t="58311" r="13702" b="5980"/>
          <a:stretch/>
        </p:blipFill>
        <p:spPr>
          <a:xfrm>
            <a:off x="7499829" y="4002849"/>
            <a:ext cx="1307142" cy="1333957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124E6439-3342-488C-AF32-D84D9465442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30944" t="4599" r="35370" b="63082"/>
          <a:stretch/>
        </p:blipFill>
        <p:spPr>
          <a:xfrm>
            <a:off x="5834035" y="4860163"/>
            <a:ext cx="2097974" cy="1207326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612B09A4-2095-40D5-A966-4B4ADB4BDC1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65838" t="-231" r="16" b="57550"/>
          <a:stretch/>
        </p:blipFill>
        <p:spPr>
          <a:xfrm>
            <a:off x="3455418" y="4033794"/>
            <a:ext cx="2126673" cy="159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4650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38127832-BFA8-4E1A-8C0C-5F84C25C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for 1-WL Simulation via 2-WL-GNNs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35F61C3-B2DE-4E12-8CDD-9702A0CA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57</a:t>
            </a:fld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BF3A60-805D-4A25-ACB9-22D510FCB4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95C8DE-F783-4152-B4E1-25F210D95F48}" type="datetime4">
              <a:rPr lang="en-US" smtClean="0"/>
              <a:pPr/>
              <a:t>April 25, 2020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F672E7-79EC-49D2-9D38-9EDB54CDF6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Learning to Aggregate on Structured Data</a:t>
            </a:r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BD574C-D760-42E9-8C4C-393A592EC9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0894" y="936124"/>
            <a:ext cx="7790212" cy="258693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13E2DB4-2F0C-4CF4-9B65-9BB5AEFEB9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84417" y="3877814"/>
            <a:ext cx="9223166" cy="2635190"/>
          </a:xfrm>
          <a:prstGeom prst="rect">
            <a:avLst/>
          </a:prstGeom>
        </p:spPr>
      </p:pic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0319C579-E18D-4D6E-B4C1-883A14F005BE}"/>
              </a:ext>
            </a:extLst>
          </p:cNvPr>
          <p:cNvCxnSpPr/>
          <p:nvPr/>
        </p:nvCxnSpPr>
        <p:spPr>
          <a:xfrm>
            <a:off x="601211" y="3683784"/>
            <a:ext cx="109895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11610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38127832-BFA8-4E1A-8C0C-5F84C25C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2-GNNs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35F61C3-B2DE-4E12-8CDD-9702A0CA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58</a:t>
            </a:fld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BF3A60-805D-4A25-ACB9-22D510FCB4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95C8DE-F783-4152-B4E1-25F210D95F48}" type="datetime4">
              <a:rPr lang="en-US" smtClean="0"/>
              <a:pPr/>
              <a:t>April 25, 2020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F672E7-79EC-49D2-9D38-9EDB54CDF6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Learning to Aggregate on Structured Data</a:t>
            </a:r>
            <a:endParaRPr lang="en-US" dirty="0"/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0319C579-E18D-4D6E-B4C1-883A14F005BE}"/>
              </a:ext>
            </a:extLst>
          </p:cNvPr>
          <p:cNvCxnSpPr/>
          <p:nvPr/>
        </p:nvCxnSpPr>
        <p:spPr>
          <a:xfrm>
            <a:off x="601211" y="3386911"/>
            <a:ext cx="109895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B573B2A0-4E45-404B-A798-C3E32EEA5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51250" y="1137763"/>
            <a:ext cx="9289500" cy="197155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BD70BE96-E9D3-4C66-919D-D21AFE96D0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64622" y="3672885"/>
            <a:ext cx="9262756" cy="251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216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38127832-BFA8-4E1A-8C0C-5F84C25C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Deltas: </a:t>
            </a:r>
            <a:r>
              <a:rPr lang="en-US" sz="2800" dirty="0"/>
              <a:t>Triangle Dataset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35F61C3-B2DE-4E12-8CDD-9702A0CA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59</a:t>
            </a:fld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BF3A60-805D-4A25-ACB9-22D510FCB4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95C8DE-F783-4152-B4E1-25F210D95F48}" type="datetime4">
              <a:rPr lang="en-US" smtClean="0"/>
              <a:pPr/>
              <a:t>April 25, 2020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F672E7-79EC-49D2-9D38-9EDB54CDF6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Learning to Aggregate on Structured Data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5FD997B-938E-4E93-AE16-736E44656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562" y="1030997"/>
            <a:ext cx="5688876" cy="514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732A006-E0A2-4C34-9AE4-D110027E5FDD}"/>
              </a:ext>
            </a:extLst>
          </p:cNvPr>
          <p:cNvGrpSpPr/>
          <p:nvPr/>
        </p:nvGrpSpPr>
        <p:grpSpPr>
          <a:xfrm>
            <a:off x="1977457" y="1016024"/>
            <a:ext cx="4400550" cy="2200333"/>
            <a:chOff x="3031659" y="868685"/>
            <a:chExt cx="4400550" cy="2200333"/>
          </a:xfrm>
        </p:grpSpPr>
        <p:sp>
          <p:nvSpPr>
            <p:cNvPr id="11" name="Inhaltsplatzhalter 7">
              <a:extLst>
                <a:ext uri="{FF2B5EF4-FFF2-40B4-BE49-F238E27FC236}">
                  <a16:creationId xmlns:a16="http://schemas.microsoft.com/office/drawing/2014/main" id="{35478ECF-BC7F-4E35-A224-DC9377A7594A}"/>
                </a:ext>
              </a:extLst>
            </p:cNvPr>
            <p:cNvSpPr txBox="1">
              <a:spLocks/>
            </p:cNvSpPr>
            <p:nvPr/>
          </p:nvSpPr>
          <p:spPr>
            <a:xfrm>
              <a:off x="3787051" y="868685"/>
              <a:ext cx="1129295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3200" b="1" dirty="0"/>
                <a:t>LTA</a:t>
              </a:r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FC35C1AE-B054-480D-8D85-3A5C74FC0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31659" y="1154493"/>
              <a:ext cx="4400550" cy="1914525"/>
            </a:xfrm>
            <a:prstGeom prst="rect">
              <a:avLst/>
            </a:prstGeom>
          </p:spPr>
        </p:pic>
      </p:grp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0CAF845F-72F1-4EC8-923F-C0578B77EA13}"/>
              </a:ext>
            </a:extLst>
          </p:cNvPr>
          <p:cNvCxnSpPr>
            <a:cxnSpLocks/>
          </p:cNvCxnSpPr>
          <p:nvPr/>
        </p:nvCxnSpPr>
        <p:spPr>
          <a:xfrm>
            <a:off x="8111282" y="1069596"/>
            <a:ext cx="0" cy="503970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7">
            <a:extLst>
              <a:ext uri="{FF2B5EF4-FFF2-40B4-BE49-F238E27FC236}">
                <a16:creationId xmlns:a16="http://schemas.microsoft.com/office/drawing/2014/main" id="{021D6FC1-90DA-4584-A27B-3E34934B906A}"/>
              </a:ext>
            </a:extLst>
          </p:cNvPr>
          <p:cNvSpPr txBox="1">
            <a:spLocks/>
          </p:cNvSpPr>
          <p:nvPr/>
        </p:nvSpPr>
        <p:spPr>
          <a:xfrm>
            <a:off x="8315087" y="1301832"/>
            <a:ext cx="3618245" cy="468052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What is a general definition of LTA?</a:t>
            </a:r>
          </a:p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How does LTA relate to existing GC/GR methods?</a:t>
            </a:r>
          </a:p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What are shortcomings of existing GC/GR methods?</a:t>
            </a:r>
            <a:br>
              <a:rPr lang="en-US" sz="2000" dirty="0"/>
            </a:br>
            <a:r>
              <a:rPr lang="en-US" sz="2000" dirty="0"/>
              <a:t>How can they be fixed?</a:t>
            </a:r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B830CFE3-2BD8-40BF-AEFC-4B9EF948EA1A}"/>
              </a:ext>
            </a:extLst>
          </p:cNvPr>
          <p:cNvSpPr/>
          <p:nvPr/>
        </p:nvSpPr>
        <p:spPr>
          <a:xfrm>
            <a:off x="8236408" y="1767984"/>
            <a:ext cx="504056" cy="50405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3A2AAF99-5E24-48B3-BF07-D4E12D2613DC}"/>
              </a:ext>
            </a:extLst>
          </p:cNvPr>
          <p:cNvGrpSpPr/>
          <p:nvPr/>
        </p:nvGrpSpPr>
        <p:grpSpPr>
          <a:xfrm>
            <a:off x="146637" y="3254928"/>
            <a:ext cx="7818025" cy="2977635"/>
            <a:chOff x="146637" y="3254928"/>
            <a:chExt cx="7818025" cy="2977635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20DCE4FF-19C5-4168-879E-3133F101A7FA}"/>
                </a:ext>
              </a:extLst>
            </p:cNvPr>
            <p:cNvGrpSpPr/>
            <p:nvPr/>
          </p:nvGrpSpPr>
          <p:grpSpPr>
            <a:xfrm>
              <a:off x="4543167" y="4217231"/>
              <a:ext cx="3421495" cy="2015332"/>
              <a:chOff x="4731905" y="4041074"/>
              <a:chExt cx="3421495" cy="2015332"/>
            </a:xfrm>
          </p:grpSpPr>
          <p:sp>
            <p:nvSpPr>
              <p:cNvPr id="13" name="Inhaltsplatzhalter 7">
                <a:extLst>
                  <a:ext uri="{FF2B5EF4-FFF2-40B4-BE49-F238E27FC236}">
                    <a16:creationId xmlns:a16="http://schemas.microsoft.com/office/drawing/2014/main" id="{DCAF2207-475B-4EA4-8451-9BEC1303A66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31905" y="5393624"/>
                <a:ext cx="3421495" cy="662782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b="1" dirty="0"/>
                  <a:t>Graph Neural Networks</a:t>
                </a:r>
              </a:p>
            </p:txBody>
          </p:sp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68FD9D38-FB0F-42FA-8C61-E00A0F763F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794827" y="4041074"/>
                <a:ext cx="3295650" cy="1352550"/>
              </a:xfrm>
              <a:prstGeom prst="rect">
                <a:avLst/>
              </a:prstGeom>
            </p:spPr>
          </p:pic>
        </p:grpSp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id="{B3DA5FA3-C035-41CA-86B7-62D5743C61DF}"/>
                </a:ext>
              </a:extLst>
            </p:cNvPr>
            <p:cNvGrpSpPr/>
            <p:nvPr/>
          </p:nvGrpSpPr>
          <p:grpSpPr>
            <a:xfrm>
              <a:off x="146637" y="4217231"/>
              <a:ext cx="4031095" cy="2015332"/>
              <a:chOff x="335375" y="4041074"/>
              <a:chExt cx="4031095" cy="2015332"/>
            </a:xfrm>
          </p:grpSpPr>
          <p:sp>
            <p:nvSpPr>
              <p:cNvPr id="12" name="Inhaltsplatzhalter 7">
                <a:extLst>
                  <a:ext uri="{FF2B5EF4-FFF2-40B4-BE49-F238E27FC236}">
                    <a16:creationId xmlns:a16="http://schemas.microsoft.com/office/drawing/2014/main" id="{13BD8AF7-6B3A-4EDD-A31F-46C1B6F8649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5375" y="5393624"/>
                <a:ext cx="4031095" cy="662782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b="1" dirty="0"/>
                  <a:t>Graph Embeddings &amp; Kernels</a:t>
                </a:r>
              </a:p>
            </p:txBody>
          </p:sp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AEFF10A9-11F7-41C3-B7DC-0F052D3EF5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12597" y="4041074"/>
                <a:ext cx="3676650" cy="1352550"/>
              </a:xfrm>
              <a:prstGeom prst="rect">
                <a:avLst/>
              </a:prstGeom>
            </p:spPr>
          </p:pic>
        </p:grp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C8D365E8-5D47-40F3-83A6-38C07451E8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184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BEE0204E-EBEC-4603-852E-4AE503810B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4169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!!g">
            <a:extLst>
              <a:ext uri="{FF2B5EF4-FFF2-40B4-BE49-F238E27FC236}">
                <a16:creationId xmlns:a16="http://schemas.microsoft.com/office/drawing/2014/main" id="{93CC81A2-C51B-4356-8D1E-0B0F3DFBA00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-1" t="18897" r="75465" b="10054"/>
          <a:stretch/>
        </p:blipFill>
        <p:spPr>
          <a:xfrm>
            <a:off x="1752485" y="1650437"/>
            <a:ext cx="1705036" cy="1534609"/>
          </a:xfrm>
          <a:prstGeom prst="rect">
            <a:avLst/>
          </a:prstGeom>
        </p:spPr>
      </p:pic>
      <p:pic>
        <p:nvPicPr>
          <p:cNvPr id="29" name="!!c">
            <a:extLst>
              <a:ext uri="{FF2B5EF4-FFF2-40B4-BE49-F238E27FC236}">
                <a16:creationId xmlns:a16="http://schemas.microsoft.com/office/drawing/2014/main" id="{4428F57C-996E-4FB9-A538-5A19020E03E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33928" t="2511" r="44656" b="2935"/>
          <a:stretch/>
        </p:blipFill>
        <p:spPr>
          <a:xfrm>
            <a:off x="3755994" y="1249425"/>
            <a:ext cx="1488194" cy="204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258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uiExpand="1" build="p"/>
      <p:bldP spid="27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38127832-BFA8-4E1A-8C0C-5F84C25C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Deltas: </a:t>
            </a:r>
            <a:r>
              <a:rPr lang="en-US" sz="2800" dirty="0"/>
              <a:t>NCI1 Dataset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35F61C3-B2DE-4E12-8CDD-9702A0CA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60</a:t>
            </a:fld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BF3A60-805D-4A25-ACB9-22D510FCB4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95C8DE-F783-4152-B4E1-25F210D95F48}" type="datetime4">
              <a:rPr lang="en-US" smtClean="0"/>
              <a:pPr/>
              <a:t>April 25, 2020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F672E7-79EC-49D2-9D38-9EDB54CDF6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Learning to Aggregate on Structured Data</a:t>
            </a:r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E82CD72-B30F-4F25-A33D-2CCFC8FC8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2483" y="1030765"/>
            <a:ext cx="5807034" cy="514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00954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38127832-BFA8-4E1A-8C0C-5F84C25C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Deltas: </a:t>
            </a:r>
            <a:r>
              <a:rPr lang="en-US" sz="2800" dirty="0"/>
              <a:t>REDDIT Dataset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35F61C3-B2DE-4E12-8CDD-9702A0CA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61</a:t>
            </a:fld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BF3A60-805D-4A25-ACB9-22D510FCB4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95C8DE-F783-4152-B4E1-25F210D95F48}" type="datetime4">
              <a:rPr lang="en-US" smtClean="0"/>
              <a:pPr/>
              <a:t>April 25, 2020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F672E7-79EC-49D2-9D38-9EDB54CDF6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Learning to Aggregate on Structured Data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36B453D-B851-48B7-8C4A-EEA80028C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4277" y="1032254"/>
            <a:ext cx="5723446" cy="514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154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A0D619B-553A-4380-A4EA-58AF8FA0B4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823" r="65738" b="41751"/>
          <a:stretch/>
        </p:blipFill>
        <p:spPr>
          <a:xfrm>
            <a:off x="3519055" y="1204581"/>
            <a:ext cx="1084614" cy="171674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LTA: </a:t>
            </a:r>
            <a:r>
              <a:rPr lang="en-US" sz="2800" dirty="0"/>
              <a:t>Decomposition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7D13265-76C8-4839-9CC5-F4553F0B4B9E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24" name="!!g">
            <a:extLst>
              <a:ext uri="{FF2B5EF4-FFF2-40B4-BE49-F238E27FC236}">
                <a16:creationId xmlns:a16="http://schemas.microsoft.com/office/drawing/2014/main" id="{CC0044D9-3783-4C20-AF27-FE96639B1F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18897" r="75465" b="10054"/>
          <a:stretch/>
        </p:blipFill>
        <p:spPr>
          <a:xfrm>
            <a:off x="1354782" y="1761506"/>
            <a:ext cx="2326569" cy="2094016"/>
          </a:xfrm>
          <a:prstGeom prst="rect">
            <a:avLst/>
          </a:prstGeom>
        </p:spPr>
      </p:pic>
      <p:sp>
        <p:nvSpPr>
          <p:cNvPr id="25" name="Inhaltsplatzhalter 7">
            <a:extLst>
              <a:ext uri="{FF2B5EF4-FFF2-40B4-BE49-F238E27FC236}">
                <a16:creationId xmlns:a16="http://schemas.microsoft.com/office/drawing/2014/main" id="{9A67294D-6C43-4BA7-ADA6-EC6EF79AE9E7}"/>
              </a:ext>
            </a:extLst>
          </p:cNvPr>
          <p:cNvSpPr txBox="1">
            <a:spLocks/>
          </p:cNvSpPr>
          <p:nvPr/>
        </p:nvSpPr>
        <p:spPr>
          <a:xfrm>
            <a:off x="1354782" y="4990636"/>
            <a:ext cx="5582072" cy="6627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Split a graph into a subset of its subgraphs</a:t>
            </a:r>
            <a:endParaRPr lang="en-US" sz="2000" b="1" dirty="0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31D9D70E-B46A-41DC-91A3-652D6CE2B951}"/>
              </a:ext>
            </a:extLst>
          </p:cNvPr>
          <p:cNvGrpSpPr/>
          <p:nvPr/>
        </p:nvGrpSpPr>
        <p:grpSpPr>
          <a:xfrm>
            <a:off x="2666479" y="4439506"/>
            <a:ext cx="2965073" cy="662782"/>
            <a:chOff x="2294010" y="4040174"/>
            <a:chExt cx="2965073" cy="662782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F7D68AAF-5CE8-442B-82F0-C40D6B6A4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72467" y="4241667"/>
              <a:ext cx="1486616" cy="259797"/>
            </a:xfrm>
            <a:prstGeom prst="rect">
              <a:avLst/>
            </a:prstGeom>
          </p:spPr>
        </p:pic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83DA0FFE-9CE5-42D8-8206-CD298C9ADF26}"/>
                </a:ext>
              </a:extLst>
            </p:cNvPr>
            <p:cNvSpPr txBox="1">
              <a:spLocks/>
            </p:cNvSpPr>
            <p:nvPr/>
          </p:nvSpPr>
          <p:spPr>
            <a:xfrm>
              <a:off x="2294010" y="4040174"/>
              <a:ext cx="1478457" cy="662782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b="1" dirty="0"/>
                <a:t>Required:</a:t>
              </a:r>
            </a:p>
          </p:txBody>
        </p:sp>
      </p:grpSp>
      <p:pic>
        <p:nvPicPr>
          <p:cNvPr id="18" name="!!c">
            <a:extLst>
              <a:ext uri="{FF2B5EF4-FFF2-40B4-BE49-F238E27FC236}">
                <a16:creationId xmlns:a16="http://schemas.microsoft.com/office/drawing/2014/main" id="{B5975290-B8AE-452F-8780-EE73D571F0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3928" t="2511" r="44656" b="2935"/>
          <a:stretch/>
        </p:blipFill>
        <p:spPr>
          <a:xfrm>
            <a:off x="4572000" y="1278577"/>
            <a:ext cx="2030681" cy="2786742"/>
          </a:xfrm>
          <a:prstGeom prst="rect">
            <a:avLst/>
          </a:prstGeom>
        </p:spPr>
      </p:pic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0C2CA6AE-892B-4D6E-AC96-BE9D1B261724}"/>
              </a:ext>
            </a:extLst>
          </p:cNvPr>
          <p:cNvGrpSpPr/>
          <p:nvPr/>
        </p:nvGrpSpPr>
        <p:grpSpPr>
          <a:xfrm>
            <a:off x="5770025" y="1929814"/>
            <a:ext cx="5244720" cy="1271212"/>
            <a:chOff x="5770025" y="1929814"/>
            <a:chExt cx="5244720" cy="1271212"/>
          </a:xfrm>
        </p:grpSpPr>
        <p:sp>
          <p:nvSpPr>
            <p:cNvPr id="32" name="Inhaltsplatzhalter 7">
              <a:extLst>
                <a:ext uri="{FF2B5EF4-FFF2-40B4-BE49-F238E27FC236}">
                  <a16:creationId xmlns:a16="http://schemas.microsoft.com/office/drawing/2014/main" id="{B97A24FC-09C0-4715-AC22-10BE34D21C1F}"/>
                </a:ext>
              </a:extLst>
            </p:cNvPr>
            <p:cNvSpPr txBox="1">
              <a:spLocks/>
            </p:cNvSpPr>
            <p:nvPr/>
          </p:nvSpPr>
          <p:spPr>
            <a:xfrm>
              <a:off x="7432646" y="2161308"/>
              <a:ext cx="3582099" cy="987227"/>
            </a:xfrm>
            <a:prstGeom prst="rect">
              <a:avLst/>
            </a:prstGeom>
          </p:spPr>
          <p:txBody>
            <a:bodyPr anchor="ctr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6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rgbClr val="002060"/>
                  </a:solidFill>
                </a:rPr>
                <a:t>Ideally:</a:t>
              </a:r>
              <a:r>
                <a:rPr lang="en-US" sz="2000" dirty="0">
                  <a:solidFill>
                    <a:srgbClr val="002060"/>
                  </a:solidFill>
                </a:rPr>
                <a:t> </a:t>
              </a:r>
              <a:r>
                <a:rPr lang="en-US" sz="2000" i="1" dirty="0">
                  <a:solidFill>
                    <a:srgbClr val="002060"/>
                  </a:solidFill>
                </a:rPr>
                <a:t>Localized</a:t>
              </a:r>
              <a:r>
                <a:rPr lang="en-US" sz="2000" dirty="0">
                  <a:solidFill>
                    <a:srgbClr val="002060"/>
                  </a:solidFill>
                </a:rPr>
                <a:t>, </a:t>
              </a:r>
              <a:r>
                <a:rPr lang="en-US" sz="2000" i="1" dirty="0">
                  <a:solidFill>
                    <a:srgbClr val="002060"/>
                  </a:solidFill>
                </a:rPr>
                <a:t>interpretable</a:t>
              </a:r>
              <a:r>
                <a:rPr lang="en-US" sz="2000" dirty="0">
                  <a:solidFill>
                    <a:srgbClr val="002060"/>
                  </a:solidFill>
                </a:rPr>
                <a:t> subgraph constituents</a:t>
              </a:r>
              <a:endParaRPr lang="en-US" sz="2000" b="1" dirty="0">
                <a:solidFill>
                  <a:srgbClr val="002060"/>
                </a:solidFill>
              </a:endParaRPr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67340E0D-BB43-4DA8-9F50-DB5A969FAF75}"/>
                </a:ext>
              </a:extLst>
            </p:cNvPr>
            <p:cNvSpPr/>
            <p:nvPr/>
          </p:nvSpPr>
          <p:spPr>
            <a:xfrm rot="20727829">
              <a:off x="5770025" y="1929814"/>
              <a:ext cx="713153" cy="1271212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8C9D138E-0E67-4209-BF75-CE1EE5506527}"/>
                </a:ext>
              </a:extLst>
            </p:cNvPr>
            <p:cNvCxnSpPr>
              <a:stCxn id="35" idx="6"/>
            </p:cNvCxnSpPr>
            <p:nvPr/>
          </p:nvCxnSpPr>
          <p:spPr>
            <a:xfrm>
              <a:off x="6471764" y="2475922"/>
              <a:ext cx="960882" cy="6045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06534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LTA: </a:t>
            </a:r>
            <a:r>
              <a:rPr lang="en-US" sz="2800" dirty="0"/>
              <a:t>Evaluation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30DF349-95C2-46DE-9950-038CEA89BBBD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CC0044D9-3783-4C20-AF27-FE96639B1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54782" y="1204582"/>
            <a:ext cx="9482434" cy="2947243"/>
          </a:xfrm>
          <a:prstGeom prst="rect">
            <a:avLst/>
          </a:prstGeom>
        </p:spPr>
      </p:pic>
      <p:sp>
        <p:nvSpPr>
          <p:cNvPr id="25" name="Inhaltsplatzhalter 7">
            <a:extLst>
              <a:ext uri="{FF2B5EF4-FFF2-40B4-BE49-F238E27FC236}">
                <a16:creationId xmlns:a16="http://schemas.microsoft.com/office/drawing/2014/main" id="{9A67294D-6C43-4BA7-ADA6-EC6EF79AE9E7}"/>
              </a:ext>
            </a:extLst>
          </p:cNvPr>
          <p:cNvSpPr txBox="1">
            <a:spLocks/>
          </p:cNvSpPr>
          <p:nvPr/>
        </p:nvSpPr>
        <p:spPr>
          <a:xfrm>
            <a:off x="4534204" y="4990636"/>
            <a:ext cx="5582072" cy="6627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Assign a score and weight to each constituent</a:t>
            </a:r>
            <a:endParaRPr lang="en-US" sz="2000" b="1" dirty="0"/>
          </a:p>
        </p:txBody>
      </p:sp>
      <p:sp>
        <p:nvSpPr>
          <p:cNvPr id="29" name="Inhaltsplatzhalter 7">
            <a:extLst>
              <a:ext uri="{FF2B5EF4-FFF2-40B4-BE49-F238E27FC236}">
                <a16:creationId xmlns:a16="http://schemas.microsoft.com/office/drawing/2014/main" id="{83DA0FFE-9CE5-42D8-8206-CD298C9ADF26}"/>
              </a:ext>
            </a:extLst>
          </p:cNvPr>
          <p:cNvSpPr txBox="1">
            <a:spLocks/>
          </p:cNvSpPr>
          <p:nvPr/>
        </p:nvSpPr>
        <p:spPr>
          <a:xfrm>
            <a:off x="5577458" y="4439506"/>
            <a:ext cx="1478457" cy="6627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b="1" dirty="0"/>
              <a:t>Required: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1CCEAB2D-219C-445B-9C6F-C9D85E3BB5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354782" y="1204581"/>
            <a:ext cx="9482434" cy="294724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7F20890-42AA-462C-92D3-7F776EF5AF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55915" y="4645878"/>
            <a:ext cx="1823803" cy="250037"/>
          </a:xfrm>
          <a:prstGeom prst="rect">
            <a:avLst/>
          </a:prstGeom>
        </p:spPr>
      </p:pic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1575049A-89FA-43D3-97C2-D3A3E1056F2A}"/>
              </a:ext>
            </a:extLst>
          </p:cNvPr>
          <p:cNvGrpSpPr/>
          <p:nvPr/>
        </p:nvGrpSpPr>
        <p:grpSpPr>
          <a:xfrm>
            <a:off x="8899890" y="1628732"/>
            <a:ext cx="3159288" cy="2418954"/>
            <a:chOff x="7280048" y="1313539"/>
            <a:chExt cx="3159288" cy="2418954"/>
          </a:xfrm>
        </p:grpSpPr>
        <p:sp>
          <p:nvSpPr>
            <p:cNvPr id="20" name="Inhaltsplatzhalter 7">
              <a:extLst>
                <a:ext uri="{FF2B5EF4-FFF2-40B4-BE49-F238E27FC236}">
                  <a16:creationId xmlns:a16="http://schemas.microsoft.com/office/drawing/2014/main" id="{6F6B979B-F632-41B1-8524-97F65CA15D06}"/>
                </a:ext>
              </a:extLst>
            </p:cNvPr>
            <p:cNvSpPr txBox="1">
              <a:spLocks/>
            </p:cNvSpPr>
            <p:nvPr/>
          </p:nvSpPr>
          <p:spPr>
            <a:xfrm>
              <a:off x="7965351" y="1997724"/>
              <a:ext cx="2473985" cy="987227"/>
            </a:xfrm>
            <a:prstGeom prst="rect">
              <a:avLst/>
            </a:prstGeom>
          </p:spPr>
          <p:txBody>
            <a:bodyPr anchor="ctr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6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2060"/>
                  </a:solidFill>
                </a:rPr>
                <a:t>Importance for the composition score.</a:t>
              </a: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1B2074D6-8FB3-48D3-88BA-5A58585BE927}"/>
                </a:ext>
              </a:extLst>
            </p:cNvPr>
            <p:cNvSpPr/>
            <p:nvPr/>
          </p:nvSpPr>
          <p:spPr>
            <a:xfrm>
              <a:off x="7280048" y="1313539"/>
              <a:ext cx="730675" cy="2418954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4089244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LTA: </a:t>
            </a:r>
            <a:r>
              <a:rPr lang="en-US" sz="2800" dirty="0"/>
              <a:t>Aggregation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7F7D5A7-3C53-4743-BB5A-ACD4681F2A20}" type="datetime4">
              <a:rPr lang="en-US" smtClean="0"/>
              <a:t>April 25,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99CA98B2-5524-47C8-96D8-89D4FB88E80D}"/>
              </a:ext>
            </a:extLst>
          </p:cNvPr>
          <p:cNvGrpSpPr/>
          <p:nvPr/>
        </p:nvGrpSpPr>
        <p:grpSpPr>
          <a:xfrm>
            <a:off x="1354782" y="1204580"/>
            <a:ext cx="9482434" cy="2947245"/>
            <a:chOff x="1354782" y="1204580"/>
            <a:chExt cx="9482434" cy="2947245"/>
          </a:xfrm>
        </p:grpSpPr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CC0044D9-3783-4C20-AF27-FE96639B1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1354782" y="1204582"/>
              <a:ext cx="9482434" cy="2947243"/>
            </a:xfrm>
            <a:prstGeom prst="rect">
              <a:avLst/>
            </a:prstGeom>
          </p:spPr>
        </p:pic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1CCEAB2D-219C-445B-9C6F-C9D85E3BB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1354782" y="1204581"/>
              <a:ext cx="9482434" cy="2947243"/>
            </a:xfrm>
            <a:prstGeom prst="rect">
              <a:avLst/>
            </a:prstGeom>
          </p:spPr>
        </p:pic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353B970F-D840-457B-B504-1E25EE20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1354782" y="1204580"/>
              <a:ext cx="9482434" cy="2947243"/>
            </a:xfrm>
            <a:prstGeom prst="rect">
              <a:avLst/>
            </a:prstGeom>
          </p:spPr>
        </p:pic>
      </p:grpSp>
      <p:pic>
        <p:nvPicPr>
          <p:cNvPr id="44" name="Grafik 43">
            <a:extLst>
              <a:ext uri="{FF2B5EF4-FFF2-40B4-BE49-F238E27FC236}">
                <a16:creationId xmlns:a16="http://schemas.microsoft.com/office/drawing/2014/main" id="{70260FFE-F218-4F9C-A75C-799D7BB1F8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354782" y="1204578"/>
            <a:ext cx="9482434" cy="2947243"/>
          </a:xfrm>
          <a:prstGeom prst="rect">
            <a:avLst/>
          </a:prstGeom>
        </p:spPr>
      </p:pic>
      <p:pic>
        <p:nvPicPr>
          <p:cNvPr id="46" name="Grafik 45">
            <a:extLst>
              <a:ext uri="{FF2B5EF4-FFF2-40B4-BE49-F238E27FC236}">
                <a16:creationId xmlns:a16="http://schemas.microsoft.com/office/drawing/2014/main" id="{367E7390-60CA-4F76-B9BB-E0D76C8623A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1354782" y="1204576"/>
            <a:ext cx="9033940" cy="294724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D8A8949E-540E-43FD-A27B-9B1002CAB398}"/>
              </a:ext>
            </a:extLst>
          </p:cNvPr>
          <p:cNvSpPr/>
          <p:nvPr/>
        </p:nvSpPr>
        <p:spPr>
          <a:xfrm>
            <a:off x="9570238" y="2432848"/>
            <a:ext cx="467189" cy="490698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0" name="Freihandform: Form 49">
            <a:extLst>
              <a:ext uri="{FF2B5EF4-FFF2-40B4-BE49-F238E27FC236}">
                <a16:creationId xmlns:a16="http://schemas.microsoft.com/office/drawing/2014/main" id="{05CA01EF-B990-4D1C-8394-CE1DF14B174D}"/>
              </a:ext>
            </a:extLst>
          </p:cNvPr>
          <p:cNvSpPr/>
          <p:nvPr/>
        </p:nvSpPr>
        <p:spPr>
          <a:xfrm>
            <a:off x="9121744" y="2923562"/>
            <a:ext cx="693374" cy="2677049"/>
          </a:xfrm>
          <a:custGeom>
            <a:avLst/>
            <a:gdLst>
              <a:gd name="connsiteX0" fmla="*/ 1023457 w 1023457"/>
              <a:gd name="connsiteY0" fmla="*/ 0 h 1933663"/>
              <a:gd name="connsiteX1" fmla="*/ 1023457 w 1023457"/>
              <a:gd name="connsiteY1" fmla="*/ 0 h 1933663"/>
              <a:gd name="connsiteX2" fmla="*/ 1023457 w 1023457"/>
              <a:gd name="connsiteY2" fmla="*/ 1933663 h 1933663"/>
              <a:gd name="connsiteX3" fmla="*/ 0 w 1023457"/>
              <a:gd name="connsiteY3" fmla="*/ 1933663 h 1933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3457" h="1933663">
                <a:moveTo>
                  <a:pt x="1023457" y="0"/>
                </a:moveTo>
                <a:lnTo>
                  <a:pt x="1023457" y="0"/>
                </a:lnTo>
                <a:lnTo>
                  <a:pt x="1023457" y="1933663"/>
                </a:lnTo>
                <a:lnTo>
                  <a:pt x="0" y="1933663"/>
                </a:lnTo>
              </a:path>
            </a:pathLst>
          </a:custGeom>
          <a:noFill/>
          <a:ln w="19050">
            <a:solidFill>
              <a:srgbClr val="B00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Freihandform: Form 47">
            <a:extLst>
              <a:ext uri="{FF2B5EF4-FFF2-40B4-BE49-F238E27FC236}">
                <a16:creationId xmlns:a16="http://schemas.microsoft.com/office/drawing/2014/main" id="{368957C7-FCDC-495C-92DA-F918D539F3EF}"/>
              </a:ext>
            </a:extLst>
          </p:cNvPr>
          <p:cNvSpPr/>
          <p:nvPr/>
        </p:nvSpPr>
        <p:spPr>
          <a:xfrm>
            <a:off x="9121745" y="2923562"/>
            <a:ext cx="693374" cy="1983997"/>
          </a:xfrm>
          <a:custGeom>
            <a:avLst/>
            <a:gdLst>
              <a:gd name="connsiteX0" fmla="*/ 1023457 w 1023457"/>
              <a:gd name="connsiteY0" fmla="*/ 0 h 1933663"/>
              <a:gd name="connsiteX1" fmla="*/ 1023457 w 1023457"/>
              <a:gd name="connsiteY1" fmla="*/ 0 h 1933663"/>
              <a:gd name="connsiteX2" fmla="*/ 1023457 w 1023457"/>
              <a:gd name="connsiteY2" fmla="*/ 1933663 h 1933663"/>
              <a:gd name="connsiteX3" fmla="*/ 0 w 1023457"/>
              <a:gd name="connsiteY3" fmla="*/ 1933663 h 1933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3457" h="1933663">
                <a:moveTo>
                  <a:pt x="1023457" y="0"/>
                </a:moveTo>
                <a:lnTo>
                  <a:pt x="1023457" y="0"/>
                </a:lnTo>
                <a:lnTo>
                  <a:pt x="1023457" y="1933663"/>
                </a:lnTo>
                <a:lnTo>
                  <a:pt x="0" y="1933663"/>
                </a:lnTo>
              </a:path>
            </a:pathLst>
          </a:custGeom>
          <a:noFill/>
          <a:ln w="19050">
            <a:solidFill>
              <a:srgbClr val="B00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D6116CC0-98C5-45B1-822B-69E700637893}"/>
              </a:ext>
            </a:extLst>
          </p:cNvPr>
          <p:cNvGrpSpPr/>
          <p:nvPr/>
        </p:nvGrpSpPr>
        <p:grpSpPr>
          <a:xfrm>
            <a:off x="314586" y="4544821"/>
            <a:ext cx="8732236" cy="1197918"/>
            <a:chOff x="314586" y="4544821"/>
            <a:chExt cx="8732236" cy="1197918"/>
          </a:xfrm>
        </p:grpSpPr>
        <p:pic>
          <p:nvPicPr>
            <p:cNvPr id="43" name="Grafik 42">
              <a:extLst>
                <a:ext uri="{FF2B5EF4-FFF2-40B4-BE49-F238E27FC236}">
                  <a16:creationId xmlns:a16="http://schemas.microsoft.com/office/drawing/2014/main" id="{C63A71D3-E622-4D81-9948-FC3D8C61A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826402" y="4765433"/>
              <a:ext cx="6220420" cy="977306"/>
            </a:xfrm>
            <a:prstGeom prst="rect">
              <a:avLst/>
            </a:prstGeom>
          </p:spPr>
        </p:pic>
        <p:sp>
          <p:nvSpPr>
            <p:cNvPr id="51" name="Inhaltsplatzhalter 7">
              <a:extLst>
                <a:ext uri="{FF2B5EF4-FFF2-40B4-BE49-F238E27FC236}">
                  <a16:creationId xmlns:a16="http://schemas.microsoft.com/office/drawing/2014/main" id="{B96FDA72-6C96-457F-AE05-E47F61BD52CC}"/>
                </a:ext>
              </a:extLst>
            </p:cNvPr>
            <p:cNvSpPr txBox="1">
              <a:spLocks/>
            </p:cNvSpPr>
            <p:nvPr/>
          </p:nvSpPr>
          <p:spPr>
            <a:xfrm>
              <a:off x="314586" y="4544821"/>
              <a:ext cx="2428613" cy="662782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b="1" dirty="0"/>
                <a:t>Idempotency:</a:t>
              </a:r>
            </a:p>
          </p:txBody>
        </p:sp>
      </p:grpSp>
      <p:sp>
        <p:nvSpPr>
          <p:cNvPr id="52" name="Inhaltsplatzhalter 7">
            <a:extLst>
              <a:ext uri="{FF2B5EF4-FFF2-40B4-BE49-F238E27FC236}">
                <a16:creationId xmlns:a16="http://schemas.microsoft.com/office/drawing/2014/main" id="{8DFEA686-B822-47E6-8C6B-C50027FCB781}"/>
              </a:ext>
            </a:extLst>
          </p:cNvPr>
          <p:cNvSpPr txBox="1">
            <a:spLocks/>
          </p:cNvSpPr>
          <p:nvPr/>
        </p:nvSpPr>
        <p:spPr>
          <a:xfrm>
            <a:off x="314585" y="5278903"/>
            <a:ext cx="2428613" cy="6627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b="1" dirty="0"/>
              <a:t>Zero invariance: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14B0CC80-8415-4F45-9A8E-37C50B663CD3}"/>
              </a:ext>
            </a:extLst>
          </p:cNvPr>
          <p:cNvSpPr/>
          <p:nvPr/>
        </p:nvSpPr>
        <p:spPr>
          <a:xfrm>
            <a:off x="725648" y="5254086"/>
            <a:ext cx="8396095" cy="6167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791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50" grpId="0" animBg="1"/>
      <p:bldP spid="48" grpId="0" animBg="1"/>
      <p:bldP spid="48" grpId="1" animBg="1"/>
      <p:bldP spid="5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DISPLAYSOURCE" val="\documentclass{article}\pagestyle{empty}&#10;\begin{document}&#10;&#10;\end{document}&#10;"/>
  <p:tag name="EMBEDFONTS" val="1"/>
  <p:tag name="FIRSTEYKE@C02FM41ADH2T3PP7" val="4272"/>
  <p:tag name="FIRSTKARLSON@C02GQ2SBDV7T3PP7" val="5639"/>
</p:tagLst>
</file>

<file path=ppt/theme/theme1.xml><?xml version="1.0" encoding="utf-8"?>
<a:theme xmlns:a="http://schemas.openxmlformats.org/drawingml/2006/main" name="concept">
  <a:themeElements>
    <a:clrScheme name="Uni Farben">
      <a:dk1>
        <a:srgbClr val="00205B"/>
      </a:dk1>
      <a:lt1>
        <a:srgbClr val="FFFFFF"/>
      </a:lt1>
      <a:dk2>
        <a:srgbClr val="00205B"/>
      </a:dk2>
      <a:lt2>
        <a:srgbClr val="C7C9C7"/>
      </a:lt2>
      <a:accent1>
        <a:srgbClr val="56A3E0"/>
      </a:accent1>
      <a:accent2>
        <a:srgbClr val="FF8200"/>
      </a:accent2>
      <a:accent3>
        <a:srgbClr val="C63527"/>
      </a:accent3>
      <a:accent4>
        <a:srgbClr val="FFC600"/>
      </a:accent4>
      <a:accent5>
        <a:srgbClr val="84BD00"/>
      </a:accent5>
      <a:accent6>
        <a:srgbClr val="8A1B61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concept</Template>
  <TotalTime>0</TotalTime>
  <Words>1661</Words>
  <Application>Microsoft Office PowerPoint</Application>
  <PresentationFormat>Breitbild</PresentationFormat>
  <Paragraphs>472</Paragraphs>
  <Slides>61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61</vt:i4>
      </vt:variant>
    </vt:vector>
  </HeadingPairs>
  <TitlesOfParts>
    <vt:vector size="68" baseType="lpstr">
      <vt:lpstr>Arial</vt:lpstr>
      <vt:lpstr>Calibri</vt:lpstr>
      <vt:lpstr>Roboto Light</vt:lpstr>
      <vt:lpstr>Century Gothic</vt:lpstr>
      <vt:lpstr>Wingdings</vt:lpstr>
      <vt:lpstr>Cambria Math</vt:lpstr>
      <vt:lpstr>concept</vt:lpstr>
      <vt:lpstr>Learning to Aggregate on Structured Data</vt:lpstr>
      <vt:lpstr>Learning to Aggregate on Unstructured Data</vt:lpstr>
      <vt:lpstr>Learning to Aggregate on Structured Data</vt:lpstr>
      <vt:lpstr>Learning to Aggregate on Structured Data</vt:lpstr>
      <vt:lpstr>Graph Classification &amp; Regression (GC/GR)</vt:lpstr>
      <vt:lpstr>Research Questions</vt:lpstr>
      <vt:lpstr>Definition of LTA: Decomposition</vt:lpstr>
      <vt:lpstr>Definition of LTA: Evaluation</vt:lpstr>
      <vt:lpstr>Definition of LTA: Aggregation</vt:lpstr>
      <vt:lpstr>Definition of LTA: Formulations</vt:lpstr>
      <vt:lpstr>Definition of LTA: LTA vs non-LTA</vt:lpstr>
      <vt:lpstr>Research Questions</vt:lpstr>
      <vt:lpstr>Existing GC/GR Approaches</vt:lpstr>
      <vt:lpstr>1-Dimensional Weisfeiler-Lehman Colorings</vt:lpstr>
      <vt:lpstr>1-Dimensional Weisfeiler-Lehman Colorings</vt:lpstr>
      <vt:lpstr>1-Dimensional Weisfeiler-Lehman Colorings</vt:lpstr>
      <vt:lpstr>k-Dimensional Weisfeiler-Lehman Colorings</vt:lpstr>
      <vt:lpstr>2-Dimensional Weisfeiler-Lehman Colorings</vt:lpstr>
      <vt:lpstr>2-Dimensional Weisfeiler-Lehman Colorings</vt:lpstr>
      <vt:lpstr>LTA Formulation of Existing GC/GR Approaches</vt:lpstr>
      <vt:lpstr>LTA Formulation of Graph Embeddings &amp; Kernels</vt:lpstr>
      <vt:lpstr>WL Subtree Kernel</vt:lpstr>
      <vt:lpstr>WL Subtree Kernel</vt:lpstr>
      <vt:lpstr>WL Subtree Kernel</vt:lpstr>
      <vt:lpstr>WL Subtree Kernel</vt:lpstr>
      <vt:lpstr>LTA Formulation of Graph Embeddings &amp; Kernels</vt:lpstr>
      <vt:lpstr>LTA Formulation of G​raph Embeddings &amp; Kernels</vt:lpstr>
      <vt:lpstr>Research Questions</vt:lpstr>
      <vt:lpstr>LTA Formulation of Graph Neural Networks</vt:lpstr>
      <vt:lpstr>LTA Formulation of Graph Neural Networks</vt:lpstr>
      <vt:lpstr>Research Questions</vt:lpstr>
      <vt:lpstr>Shortcomings of Existing GC/GR Methods</vt:lpstr>
      <vt:lpstr>Learning Subtree Constituents</vt:lpstr>
      <vt:lpstr>Learning Subtree Constituents</vt:lpstr>
      <vt:lpstr>A 2-WL Inspired Convolution Operator</vt:lpstr>
      <vt:lpstr>A 2-WL Inspired Convolution Operator</vt:lpstr>
      <vt:lpstr>A 2-WL Inspired Convolution Operator</vt:lpstr>
      <vt:lpstr>A 2-WL Inspired Convolution Operator</vt:lpstr>
      <vt:lpstr>A 2-WL Inspired Convolution Operator</vt:lpstr>
      <vt:lpstr>Research Questions</vt:lpstr>
      <vt:lpstr>Evaluation</vt:lpstr>
      <vt:lpstr>Evaluation: Triangle Detection</vt:lpstr>
      <vt:lpstr>Evaluation: Triangle Detection</vt:lpstr>
      <vt:lpstr>Evaluation: Triangle Detection</vt:lpstr>
      <vt:lpstr>Evaluation: Real-World Data</vt:lpstr>
      <vt:lpstr>Evaluation: Real-World Data</vt:lpstr>
      <vt:lpstr>Evaluation: Constituent Locality</vt:lpstr>
      <vt:lpstr>Evaluation: 2-WL Neighborhood Radius</vt:lpstr>
      <vt:lpstr>Evaluation: 2-WL Neighborhood Radius</vt:lpstr>
      <vt:lpstr>Evaluation: 2-WL Neighborhood Radius</vt:lpstr>
      <vt:lpstr>Evaluation: 2-WL Neighborhood Radius</vt:lpstr>
      <vt:lpstr>Recap</vt:lpstr>
      <vt:lpstr>Future Directions</vt:lpstr>
      <vt:lpstr>Questions?</vt:lpstr>
      <vt:lpstr>Extra Slides</vt:lpstr>
      <vt:lpstr>Dataset Statistics</vt:lpstr>
      <vt:lpstr>Intuition for 1-WL Simulation via 2-WL-GNNs</vt:lpstr>
      <vt:lpstr>Limitations of 2-GNNs</vt:lpstr>
      <vt:lpstr>Accuracy Deltas: Triangle Dataset</vt:lpstr>
      <vt:lpstr>Accuracy Deltas: NCI1 Dataset</vt:lpstr>
      <vt:lpstr>Accuracy Deltas: REDDIT Dataset</vt:lpstr>
    </vt:vector>
  </TitlesOfParts>
  <Company>Atos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Probabilistische Online-Wissensgraphkonstruktion aus natürlicher Sprache</dc:title>
  <dc:creator>Clemens Damke</dc:creator>
  <cp:lastModifiedBy>Clemens Damke</cp:lastModifiedBy>
  <cp:revision>269</cp:revision>
  <dcterms:created xsi:type="dcterms:W3CDTF">2017-10-24T09:36:18Z</dcterms:created>
  <dcterms:modified xsi:type="dcterms:W3CDTF">2020-04-26T20:10:13Z</dcterms:modified>
</cp:coreProperties>
</file>